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 id="314" r:id="rId96"/>
    <p:sldId id="315" r:id="rId97"/>
    <p:sldId id="316" r:id="rId98"/>
    <p:sldId id="317" r:id="rId9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Montserrat Extra-Bold" charset="1" panose="00000900000000000000"/>
      <p:regular r:id="rId16"/>
    </p:embeddedFont>
    <p:embeddedFont>
      <p:font typeface="Montserrat Extra-Bold Bold" charset="1" panose="00000A00000000000000"/>
      <p:regular r:id="rId17"/>
    </p:embeddedFont>
    <p:embeddedFont>
      <p:font typeface="Montserrat Extra-Bold Italics" charset="1" panose="00000900000000000000"/>
      <p:regular r:id="rId18"/>
    </p:embeddedFont>
    <p:embeddedFont>
      <p:font typeface="Montserrat Extra-Bold Bold Italics" charset="1" panose="00000A00000000000000"/>
      <p:regular r:id="rId19"/>
    </p:embeddedFont>
    <p:embeddedFont>
      <p:font typeface="Montserrat Semi-Bold" charset="1" panose="00000700000000000000"/>
      <p:regular r:id="rId20"/>
    </p:embeddedFont>
    <p:embeddedFont>
      <p:font typeface="Montserrat Semi-Bold Bold" charset="1" panose="00000800000000000000"/>
      <p:regular r:id="rId21"/>
    </p:embeddedFont>
    <p:embeddedFont>
      <p:font typeface="Montserrat Semi-Bold Italics" charset="1" panose="00000700000000000000"/>
      <p:regular r:id="rId22"/>
    </p:embeddedFont>
    <p:embeddedFont>
      <p:font typeface="Montserrat Semi-Bold Bold Italics" charset="1" panose="00000800000000000000"/>
      <p:regular r:id="rId23"/>
    </p:embeddedFont>
    <p:embeddedFont>
      <p:font typeface="Lato" charset="1" panose="020F0502020204030203"/>
      <p:regular r:id="rId24"/>
    </p:embeddedFont>
    <p:embeddedFont>
      <p:font typeface="Lato Bold" charset="1" panose="020F0502020204030203"/>
      <p:regular r:id="rId25"/>
    </p:embeddedFont>
    <p:embeddedFont>
      <p:font typeface="Lato Italics" charset="1" panose="020F0502020204030203"/>
      <p:regular r:id="rId26"/>
    </p:embeddedFont>
    <p:embeddedFont>
      <p:font typeface="Lato Bold Italics" charset="1" panose="020F0502020204030203"/>
      <p:regular r:id="rId27"/>
    </p:embeddedFont>
    <p:embeddedFont>
      <p:font typeface="Lato Bold" charset="1" panose="020F0502020204030203"/>
      <p:regular r:id="rId28"/>
    </p:embeddedFont>
    <p:embeddedFont>
      <p:font typeface="Lato Bold Bold" charset="1" panose="020F0502020204030203"/>
      <p:regular r:id="rId29"/>
    </p:embeddedFont>
    <p:embeddedFont>
      <p:font typeface="Lato Bold Italics" charset="1" panose="020F0502020204030203"/>
      <p:regular r:id="rId30"/>
    </p:embeddedFont>
    <p:embeddedFont>
      <p:font typeface="Lato Bold Bold Italics" charset="1" panose="020F0502020204030203"/>
      <p:regular r:id="rId31"/>
    </p:embeddedFont>
    <p:embeddedFont>
      <p:font typeface="Poppins" charset="1" panose="00000500000000000000"/>
      <p:regular r:id="rId32"/>
    </p:embeddedFont>
    <p:embeddedFont>
      <p:font typeface="Poppins Bold" charset="1" panose="00000800000000000000"/>
      <p:regular r:id="rId33"/>
    </p:embeddedFont>
    <p:embeddedFont>
      <p:font typeface="Poppins Italics" charset="1" panose="00000500000000000000"/>
      <p:regular r:id="rId34"/>
    </p:embeddedFont>
    <p:embeddedFont>
      <p:font typeface="Poppins Bold Italics" charset="1" panose="00000800000000000000"/>
      <p:regular r:id="rId35"/>
    </p:embeddedFont>
    <p:embeddedFont>
      <p:font typeface="Garet" charset="1" panose="00000000000000000000"/>
      <p:regular r:id="rId36"/>
    </p:embeddedFont>
    <p:embeddedFont>
      <p:font typeface="Garet Bold"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74" Target="slides/slide37.xml" Type="http://schemas.openxmlformats.org/officeDocument/2006/relationships/slide"/><Relationship Id="rId75" Target="slides/slide38.xml" Type="http://schemas.openxmlformats.org/officeDocument/2006/relationships/slide"/><Relationship Id="rId76" Target="slides/slide39.xml" Type="http://schemas.openxmlformats.org/officeDocument/2006/relationships/slide"/><Relationship Id="rId77" Target="slides/slide40.xml" Type="http://schemas.openxmlformats.org/officeDocument/2006/relationships/slide"/><Relationship Id="rId78" Target="slides/slide41.xml" Type="http://schemas.openxmlformats.org/officeDocument/2006/relationships/slide"/><Relationship Id="rId79" Target="slides/slide42.xml" Type="http://schemas.openxmlformats.org/officeDocument/2006/relationships/slide"/><Relationship Id="rId8" Target="fonts/font8.fntdata" Type="http://schemas.openxmlformats.org/officeDocument/2006/relationships/font"/><Relationship Id="rId80" Target="slides/slide43.xml" Type="http://schemas.openxmlformats.org/officeDocument/2006/relationships/slide"/><Relationship Id="rId81" Target="slides/slide44.xml" Type="http://schemas.openxmlformats.org/officeDocument/2006/relationships/slide"/><Relationship Id="rId82" Target="slides/slide45.xml" Type="http://schemas.openxmlformats.org/officeDocument/2006/relationships/slide"/><Relationship Id="rId83" Target="slides/slide46.xml" Type="http://schemas.openxmlformats.org/officeDocument/2006/relationships/slide"/><Relationship Id="rId84" Target="slides/slide47.xml" Type="http://schemas.openxmlformats.org/officeDocument/2006/relationships/slide"/><Relationship Id="rId85" Target="slides/slide48.xml" Type="http://schemas.openxmlformats.org/officeDocument/2006/relationships/slide"/><Relationship Id="rId86" Target="slides/slide49.xml" Type="http://schemas.openxmlformats.org/officeDocument/2006/relationships/slide"/><Relationship Id="rId87" Target="slides/slide50.xml" Type="http://schemas.openxmlformats.org/officeDocument/2006/relationships/slide"/><Relationship Id="rId88" Target="slides/slide51.xml" Type="http://schemas.openxmlformats.org/officeDocument/2006/relationships/slide"/><Relationship Id="rId89" Target="slides/slide52.xml" Type="http://schemas.openxmlformats.org/officeDocument/2006/relationships/slide"/><Relationship Id="rId9" Target="fonts/font9.fntdata" Type="http://schemas.openxmlformats.org/officeDocument/2006/relationships/font"/><Relationship Id="rId90" Target="slides/slide53.xml" Type="http://schemas.openxmlformats.org/officeDocument/2006/relationships/slide"/><Relationship Id="rId91" Target="slides/slide54.xml" Type="http://schemas.openxmlformats.org/officeDocument/2006/relationships/slide"/><Relationship Id="rId92" Target="slides/slide55.xml" Type="http://schemas.openxmlformats.org/officeDocument/2006/relationships/slide"/><Relationship Id="rId93" Target="slides/slide56.xml" Type="http://schemas.openxmlformats.org/officeDocument/2006/relationships/slide"/><Relationship Id="rId94" Target="slides/slide57.xml" Type="http://schemas.openxmlformats.org/officeDocument/2006/relationships/slide"/><Relationship Id="rId95" Target="slides/slide58.xml" Type="http://schemas.openxmlformats.org/officeDocument/2006/relationships/slide"/><Relationship Id="rId96" Target="slides/slide59.xml" Type="http://schemas.openxmlformats.org/officeDocument/2006/relationships/slide"/><Relationship Id="rId97" Target="slides/slide60.xml" Type="http://schemas.openxmlformats.org/officeDocument/2006/relationships/slide"/><Relationship Id="rId98" Target="slides/slide61.xml" Type="http://schemas.openxmlformats.org/officeDocument/2006/relationships/slide"/><Relationship Id="rId99" Target="slides/slide62.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gif" Type="http://schemas.openxmlformats.org/officeDocument/2006/relationships/image"/><Relationship Id="rId7" Target="../media/image5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gif" Type="http://schemas.openxmlformats.org/officeDocument/2006/relationships/image"/><Relationship Id="rId7" Target="../media/image5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gif" Type="http://schemas.openxmlformats.org/officeDocument/2006/relationships/image"/><Relationship Id="rId7" Target="../media/image5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gif" Type="http://schemas.openxmlformats.org/officeDocument/2006/relationships/image"/><Relationship Id="rId7" Target="../media/image5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gif" Type="http://schemas.openxmlformats.org/officeDocument/2006/relationships/image"/><Relationship Id="rId7" Target="../media/image6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gif" Type="http://schemas.openxmlformats.org/officeDocument/2006/relationships/image"/><Relationship Id="rId7" Target="../media/image6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gif" Type="http://schemas.openxmlformats.org/officeDocument/2006/relationships/image"/><Relationship Id="rId7" Target="../media/image6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gif" Type="http://schemas.openxmlformats.org/officeDocument/2006/relationships/image"/><Relationship Id="rId7" Target="../media/image6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gif" Type="http://schemas.openxmlformats.org/officeDocument/2006/relationships/image"/><Relationship Id="rId7" Target="../media/image6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jpe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jpeg" Type="http://schemas.openxmlformats.org/officeDocument/2006/relationships/image"/><Relationship Id="rId7" Target="../media/image74.jpeg" Type="http://schemas.openxmlformats.org/officeDocument/2006/relationships/image"/><Relationship Id="rId8" Target="../media/image75.jpe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1.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2.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4.jpeg" Type="http://schemas.openxmlformats.org/officeDocument/2006/relationships/image"/><Relationship Id="rId3" Target="../media/image95.png" Type="http://schemas.openxmlformats.org/officeDocument/2006/relationships/image"/><Relationship Id="rId4" Target="../media/image96.svg" Type="http://schemas.openxmlformats.org/officeDocument/2006/relationships/image"/><Relationship Id="rId5" Target="../media/image77.png" Type="http://schemas.openxmlformats.org/officeDocument/2006/relationships/image"/><Relationship Id="rId6" Target="../media/image97.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77.png" Type="http://schemas.openxmlformats.org/officeDocument/2006/relationships/image"/><Relationship Id="rId5" Target="../media/image98.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77.png" Type="http://schemas.openxmlformats.org/officeDocument/2006/relationships/image"/><Relationship Id="rId5" Target="../media/image99.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0.jpeg" Type="http://schemas.openxmlformats.org/officeDocument/2006/relationships/image"/><Relationship Id="rId3" Target="../media/image101.jpeg" Type="http://schemas.openxmlformats.org/officeDocument/2006/relationships/image"/><Relationship Id="rId4" Target="../media/image102.png" Type="http://schemas.openxmlformats.org/officeDocument/2006/relationships/image"/><Relationship Id="rId5" Target="../media/image103.svg" Type="http://schemas.openxmlformats.org/officeDocument/2006/relationships/image"/><Relationship Id="rId6" Target="../media/image104.jpe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110.jpe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3.jpeg" Type="http://schemas.openxmlformats.org/officeDocument/2006/relationships/image"/><Relationship Id="rId3" Target="../media/image114.png" Type="http://schemas.openxmlformats.org/officeDocument/2006/relationships/image"/><Relationship Id="rId4" Target="../media/image115.svg" Type="http://schemas.openxmlformats.org/officeDocument/2006/relationships/image"/><Relationship Id="rId5" Target="../media/image116.png" Type="http://schemas.openxmlformats.org/officeDocument/2006/relationships/image"/><Relationship Id="rId6" Target="../media/image117.svg" Type="http://schemas.openxmlformats.org/officeDocument/2006/relationships/image"/><Relationship Id="rId7" Target="../media/image118.png" Type="http://schemas.openxmlformats.org/officeDocument/2006/relationships/image"/><Relationship Id="rId8" Target="../media/image1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2336359" y="6622916"/>
            <a:ext cx="12459531" cy="2820910"/>
            <a:chOff x="0" y="0"/>
            <a:chExt cx="1561059" cy="353433"/>
          </a:xfrm>
        </p:grpSpPr>
        <p:sp>
          <p:nvSpPr>
            <p:cNvPr name="Freeform 3" id="3"/>
            <p:cNvSpPr/>
            <p:nvPr/>
          </p:nvSpPr>
          <p:spPr>
            <a:xfrm flipH="false" flipV="false" rot="0">
              <a:off x="0" y="0"/>
              <a:ext cx="1561059" cy="353433"/>
            </a:xfrm>
            <a:custGeom>
              <a:avLst/>
              <a:gdLst/>
              <a:ahLst/>
              <a:cxnLst/>
              <a:rect r="r" b="b" t="t" l="l"/>
              <a:pathLst>
                <a:path h="353433" w="1561059">
                  <a:moveTo>
                    <a:pt x="203200" y="0"/>
                  </a:moveTo>
                  <a:lnTo>
                    <a:pt x="1561059" y="0"/>
                  </a:lnTo>
                  <a:lnTo>
                    <a:pt x="1357859" y="353433"/>
                  </a:lnTo>
                  <a:lnTo>
                    <a:pt x="0" y="353433"/>
                  </a:lnTo>
                  <a:lnTo>
                    <a:pt x="203200" y="0"/>
                  </a:lnTo>
                  <a:close/>
                </a:path>
              </a:pathLst>
            </a:custGeom>
            <a:solidFill>
              <a:srgbClr val="000000">
                <a:alpha val="0"/>
              </a:srgbClr>
            </a:solidFill>
            <a:ln w="123825">
              <a:solidFill>
                <a:srgbClr val="042946"/>
              </a:solidFill>
            </a:ln>
          </p:spPr>
        </p:sp>
        <p:sp>
          <p:nvSpPr>
            <p:cNvPr name="TextBox 4" id="4"/>
            <p:cNvSpPr txBox="true"/>
            <p:nvPr/>
          </p:nvSpPr>
          <p:spPr>
            <a:xfrm>
              <a:off x="101600" y="0"/>
              <a:ext cx="609600" cy="609600"/>
            </a:xfrm>
            <a:prstGeom prst="rect">
              <a:avLst/>
            </a:prstGeom>
          </p:spPr>
          <p:txBody>
            <a:bodyPr anchor="ctr" rtlCol="false" tIns="50800" lIns="50800" bIns="50800" rIns="50800"/>
            <a:lstStyle/>
            <a:p>
              <a:pPr algn="ctr" marL="0" indent="0" lvl="0">
                <a:lnSpc>
                  <a:spcPts val="139"/>
                </a:lnSpc>
                <a:spcBef>
                  <a:spcPct val="0"/>
                </a:spcBef>
              </a:pPr>
            </a:p>
          </p:txBody>
        </p:sp>
      </p:grpSp>
      <p:grpSp>
        <p:nvGrpSpPr>
          <p:cNvPr name="Group 5" id="5"/>
          <p:cNvGrpSpPr/>
          <p:nvPr/>
        </p:nvGrpSpPr>
        <p:grpSpPr>
          <a:xfrm rot="0">
            <a:off x="-4482174" y="6963100"/>
            <a:ext cx="14030556" cy="2140541"/>
            <a:chOff x="0" y="0"/>
            <a:chExt cx="2316637" cy="353433"/>
          </a:xfrm>
        </p:grpSpPr>
        <p:sp>
          <p:nvSpPr>
            <p:cNvPr name="Freeform 6" id="6"/>
            <p:cNvSpPr/>
            <p:nvPr/>
          </p:nvSpPr>
          <p:spPr>
            <a:xfrm flipH="false" flipV="false" rot="0">
              <a:off x="0" y="0"/>
              <a:ext cx="2316637" cy="353433"/>
            </a:xfrm>
            <a:custGeom>
              <a:avLst/>
              <a:gdLst/>
              <a:ahLst/>
              <a:cxnLst/>
              <a:rect r="r" b="b" t="t" l="l"/>
              <a:pathLst>
                <a:path h="353433" w="2316637">
                  <a:moveTo>
                    <a:pt x="203200" y="0"/>
                  </a:moveTo>
                  <a:lnTo>
                    <a:pt x="2316637" y="0"/>
                  </a:lnTo>
                  <a:lnTo>
                    <a:pt x="2113437" y="353433"/>
                  </a:lnTo>
                  <a:lnTo>
                    <a:pt x="0" y="353433"/>
                  </a:lnTo>
                  <a:lnTo>
                    <a:pt x="203200" y="0"/>
                  </a:lnTo>
                  <a:close/>
                </a:path>
              </a:pathLst>
            </a:custGeom>
            <a:solidFill>
              <a:srgbClr val="043459"/>
            </a:solidFill>
          </p:spPr>
        </p:sp>
        <p:sp>
          <p:nvSpPr>
            <p:cNvPr name="TextBox 7" id="7"/>
            <p:cNvSpPr txBox="true"/>
            <p:nvPr/>
          </p:nvSpPr>
          <p:spPr>
            <a:xfrm>
              <a:off x="101600" y="0"/>
              <a:ext cx="609600" cy="609600"/>
            </a:xfrm>
            <a:prstGeom prst="rect">
              <a:avLst/>
            </a:prstGeom>
          </p:spPr>
          <p:txBody>
            <a:bodyPr anchor="ctr" rtlCol="false" tIns="50800" lIns="50800" bIns="50800" rIns="50800"/>
            <a:lstStyle/>
            <a:p>
              <a:pPr algn="ctr">
                <a:lnSpc>
                  <a:spcPts val="139"/>
                </a:lnSpc>
              </a:pPr>
            </a:p>
          </p:txBody>
        </p:sp>
      </p:grpSp>
      <p:grpSp>
        <p:nvGrpSpPr>
          <p:cNvPr name="Group 8" id="8"/>
          <p:cNvGrpSpPr/>
          <p:nvPr/>
        </p:nvGrpSpPr>
        <p:grpSpPr>
          <a:xfrm rot="0">
            <a:off x="8576595" y="3044231"/>
            <a:ext cx="10969678" cy="6208751"/>
            <a:chOff x="0" y="0"/>
            <a:chExt cx="640819" cy="362698"/>
          </a:xfrm>
        </p:grpSpPr>
        <p:sp>
          <p:nvSpPr>
            <p:cNvPr name="Freeform 9" id="9"/>
            <p:cNvSpPr/>
            <p:nvPr/>
          </p:nvSpPr>
          <p:spPr>
            <a:xfrm flipH="false" flipV="false" rot="0">
              <a:off x="0" y="0"/>
              <a:ext cx="640819" cy="362698"/>
            </a:xfrm>
            <a:custGeom>
              <a:avLst/>
              <a:gdLst/>
              <a:ahLst/>
              <a:cxnLst/>
              <a:rect r="r" b="b" t="t" l="l"/>
              <a:pathLst>
                <a:path h="362698" w="640819">
                  <a:moveTo>
                    <a:pt x="437619" y="0"/>
                  </a:moveTo>
                  <a:lnTo>
                    <a:pt x="0" y="0"/>
                  </a:lnTo>
                  <a:lnTo>
                    <a:pt x="203200" y="362698"/>
                  </a:lnTo>
                  <a:lnTo>
                    <a:pt x="640819" y="362698"/>
                  </a:lnTo>
                  <a:lnTo>
                    <a:pt x="437619" y="0"/>
                  </a:lnTo>
                  <a:close/>
                </a:path>
              </a:pathLst>
            </a:custGeom>
            <a:solidFill>
              <a:srgbClr val="043459"/>
            </a:solidFill>
          </p:spPr>
        </p:sp>
        <p:sp>
          <p:nvSpPr>
            <p:cNvPr name="TextBox 10" id="10"/>
            <p:cNvSpPr txBox="true"/>
            <p:nvPr/>
          </p:nvSpPr>
          <p:spPr>
            <a:xfrm>
              <a:off x="101600" y="0"/>
              <a:ext cx="609600" cy="609600"/>
            </a:xfrm>
            <a:prstGeom prst="rect">
              <a:avLst/>
            </a:prstGeom>
          </p:spPr>
          <p:txBody>
            <a:bodyPr anchor="ctr" rtlCol="false" tIns="50800" lIns="50800" bIns="50800" rIns="50800"/>
            <a:lstStyle/>
            <a:p>
              <a:pPr algn="ctr">
                <a:lnSpc>
                  <a:spcPts val="139"/>
                </a:lnSpc>
              </a:pPr>
            </a:p>
          </p:txBody>
        </p:sp>
      </p:grpSp>
      <p:grpSp>
        <p:nvGrpSpPr>
          <p:cNvPr name="Group 11" id="11"/>
          <p:cNvGrpSpPr/>
          <p:nvPr/>
        </p:nvGrpSpPr>
        <p:grpSpPr>
          <a:xfrm rot="0">
            <a:off x="11196744" y="7590791"/>
            <a:ext cx="8710041" cy="2771915"/>
            <a:chOff x="0" y="0"/>
            <a:chExt cx="1110573" cy="353433"/>
          </a:xfrm>
        </p:grpSpPr>
        <p:sp>
          <p:nvSpPr>
            <p:cNvPr name="Freeform 12" id="12"/>
            <p:cNvSpPr/>
            <p:nvPr/>
          </p:nvSpPr>
          <p:spPr>
            <a:xfrm flipH="false" flipV="false" rot="0">
              <a:off x="0" y="0"/>
              <a:ext cx="1110573" cy="353433"/>
            </a:xfrm>
            <a:custGeom>
              <a:avLst/>
              <a:gdLst/>
              <a:ahLst/>
              <a:cxnLst/>
              <a:rect r="r" b="b" t="t" l="l"/>
              <a:pathLst>
                <a:path h="353433" w="1110573">
                  <a:moveTo>
                    <a:pt x="203200" y="0"/>
                  </a:moveTo>
                  <a:lnTo>
                    <a:pt x="1110573" y="0"/>
                  </a:lnTo>
                  <a:lnTo>
                    <a:pt x="907373" y="353433"/>
                  </a:lnTo>
                  <a:lnTo>
                    <a:pt x="0" y="353433"/>
                  </a:lnTo>
                  <a:lnTo>
                    <a:pt x="203200" y="0"/>
                  </a:lnTo>
                  <a:close/>
                </a:path>
              </a:pathLst>
            </a:custGeom>
            <a:solidFill>
              <a:srgbClr val="043459"/>
            </a:solidFill>
            <a:ln>
              <a:noFill/>
            </a:ln>
          </p:spPr>
        </p:sp>
        <p:sp>
          <p:nvSpPr>
            <p:cNvPr name="TextBox 13" id="13"/>
            <p:cNvSpPr txBox="true"/>
            <p:nvPr/>
          </p:nvSpPr>
          <p:spPr>
            <a:xfrm>
              <a:off x="101600" y="0"/>
              <a:ext cx="609600" cy="609600"/>
            </a:xfrm>
            <a:prstGeom prst="rect">
              <a:avLst/>
            </a:prstGeom>
          </p:spPr>
          <p:txBody>
            <a:bodyPr anchor="ctr" rtlCol="false" tIns="50800" lIns="50800" bIns="50800" rIns="50800"/>
            <a:lstStyle/>
            <a:p>
              <a:pPr algn="ctr" marL="0" indent="0" lvl="0">
                <a:lnSpc>
                  <a:spcPts val="139"/>
                </a:lnSpc>
                <a:spcBef>
                  <a:spcPct val="0"/>
                </a:spcBef>
              </a:pPr>
            </a:p>
          </p:txBody>
        </p:sp>
      </p:grpSp>
      <p:grpSp>
        <p:nvGrpSpPr>
          <p:cNvPr name="Group 14" id="14"/>
          <p:cNvGrpSpPr>
            <a:grpSpLocks noChangeAspect="true"/>
          </p:cNvGrpSpPr>
          <p:nvPr/>
        </p:nvGrpSpPr>
        <p:grpSpPr>
          <a:xfrm rot="0">
            <a:off x="9639191" y="-2204074"/>
            <a:ext cx="12077430" cy="10458510"/>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grpSp>
        <p:nvGrpSpPr>
          <p:cNvPr name="Group 16" id="16"/>
          <p:cNvGrpSpPr/>
          <p:nvPr/>
        </p:nvGrpSpPr>
        <p:grpSpPr>
          <a:xfrm rot="0">
            <a:off x="8576595" y="-614096"/>
            <a:ext cx="4219975" cy="3669973"/>
            <a:chOff x="0" y="0"/>
            <a:chExt cx="406400" cy="353433"/>
          </a:xfrm>
        </p:grpSpPr>
        <p:sp>
          <p:nvSpPr>
            <p:cNvPr name="Freeform 17" id="17"/>
            <p:cNvSpPr/>
            <p:nvPr/>
          </p:nvSpPr>
          <p:spPr>
            <a:xfrm flipH="false" flipV="false" rot="0">
              <a:off x="0" y="0"/>
              <a:ext cx="406400" cy="353433"/>
            </a:xfrm>
            <a:custGeom>
              <a:avLst/>
              <a:gdLst/>
              <a:ahLst/>
              <a:cxnLst/>
              <a:rect r="r" b="b" t="t" l="l"/>
              <a:pathLst>
                <a:path h="353433" w="406400">
                  <a:moveTo>
                    <a:pt x="203200" y="0"/>
                  </a:moveTo>
                  <a:lnTo>
                    <a:pt x="406400" y="0"/>
                  </a:lnTo>
                  <a:lnTo>
                    <a:pt x="203200" y="353433"/>
                  </a:lnTo>
                  <a:lnTo>
                    <a:pt x="0" y="353433"/>
                  </a:lnTo>
                  <a:lnTo>
                    <a:pt x="203200" y="0"/>
                  </a:lnTo>
                  <a:close/>
                </a:path>
              </a:pathLst>
            </a:custGeom>
            <a:solidFill>
              <a:srgbClr val="043459">
                <a:alpha val="82745"/>
              </a:srgbClr>
            </a:solidFill>
          </p:spPr>
        </p:sp>
        <p:sp>
          <p:nvSpPr>
            <p:cNvPr name="TextBox 18" id="18"/>
            <p:cNvSpPr txBox="true"/>
            <p:nvPr/>
          </p:nvSpPr>
          <p:spPr>
            <a:xfrm>
              <a:off x="101600" y="0"/>
              <a:ext cx="609600" cy="609600"/>
            </a:xfrm>
            <a:prstGeom prst="rect">
              <a:avLst/>
            </a:prstGeom>
          </p:spPr>
          <p:txBody>
            <a:bodyPr anchor="ctr" rtlCol="false" tIns="50800" lIns="50800" bIns="50800" rIns="50800"/>
            <a:lstStyle/>
            <a:p>
              <a:pPr algn="ctr">
                <a:lnSpc>
                  <a:spcPts val="139"/>
                </a:lnSpc>
              </a:pPr>
            </a:p>
          </p:txBody>
        </p:sp>
      </p:grpSp>
      <p:sp>
        <p:nvSpPr>
          <p:cNvPr name="TextBox 19" id="19"/>
          <p:cNvSpPr txBox="true"/>
          <p:nvPr/>
        </p:nvSpPr>
        <p:spPr>
          <a:xfrm rot="0">
            <a:off x="1036671" y="1960149"/>
            <a:ext cx="8615517" cy="4145280"/>
          </a:xfrm>
          <a:prstGeom prst="rect">
            <a:avLst/>
          </a:prstGeom>
        </p:spPr>
        <p:txBody>
          <a:bodyPr anchor="t" rtlCol="false" tIns="0" lIns="0" bIns="0" rIns="0">
            <a:spAutoFit/>
          </a:bodyPr>
          <a:lstStyle/>
          <a:p>
            <a:pPr>
              <a:lnSpc>
                <a:spcPts val="10710"/>
              </a:lnSpc>
            </a:pPr>
            <a:r>
              <a:rPr lang="en-US" sz="9000">
                <a:solidFill>
                  <a:srgbClr val="043459"/>
                </a:solidFill>
                <a:latin typeface="Poppins Bold"/>
              </a:rPr>
              <a:t>CHICAGO CRIME ANALYSIS</a:t>
            </a:r>
          </a:p>
        </p:txBody>
      </p:sp>
      <p:sp>
        <p:nvSpPr>
          <p:cNvPr name="TextBox 20" id="20"/>
          <p:cNvSpPr txBox="true"/>
          <p:nvPr/>
        </p:nvSpPr>
        <p:spPr>
          <a:xfrm rot="0">
            <a:off x="997467" y="1536662"/>
            <a:ext cx="5421507" cy="499687"/>
          </a:xfrm>
          <a:prstGeom prst="rect">
            <a:avLst/>
          </a:prstGeom>
        </p:spPr>
        <p:txBody>
          <a:bodyPr anchor="t" rtlCol="false" tIns="0" lIns="0" bIns="0" rIns="0">
            <a:spAutoFit/>
          </a:bodyPr>
          <a:lstStyle/>
          <a:p>
            <a:pPr>
              <a:lnSpc>
                <a:spcPts val="3761"/>
              </a:lnSpc>
            </a:pPr>
            <a:r>
              <a:rPr lang="en-US" sz="3271">
                <a:solidFill>
                  <a:srgbClr val="000000"/>
                </a:solidFill>
                <a:latin typeface="Poppins"/>
              </a:rPr>
              <a:t>Final Project Report</a:t>
            </a:r>
          </a:p>
        </p:txBody>
      </p:sp>
      <p:sp>
        <p:nvSpPr>
          <p:cNvPr name="TextBox 21" id="21"/>
          <p:cNvSpPr txBox="true"/>
          <p:nvPr/>
        </p:nvSpPr>
        <p:spPr>
          <a:xfrm rot="0">
            <a:off x="296568" y="164594"/>
            <a:ext cx="5047861" cy="462598"/>
          </a:xfrm>
          <a:prstGeom prst="rect">
            <a:avLst/>
          </a:prstGeom>
        </p:spPr>
        <p:txBody>
          <a:bodyPr anchor="t" rtlCol="false" tIns="0" lIns="0" bIns="0" rIns="0">
            <a:spAutoFit/>
          </a:bodyPr>
          <a:lstStyle/>
          <a:p>
            <a:pPr>
              <a:lnSpc>
                <a:spcPts val="3639"/>
              </a:lnSpc>
            </a:pPr>
            <a:r>
              <a:rPr lang="en-US" sz="2599">
                <a:solidFill>
                  <a:srgbClr val="000000"/>
                </a:solidFill>
                <a:latin typeface="Poppins"/>
              </a:rPr>
              <a:t>Data Mining-IS252.N22.HTCL</a:t>
            </a:r>
          </a:p>
        </p:txBody>
      </p:sp>
      <p:sp>
        <p:nvSpPr>
          <p:cNvPr name="TextBox 22" id="22"/>
          <p:cNvSpPr txBox="true"/>
          <p:nvPr/>
        </p:nvSpPr>
        <p:spPr>
          <a:xfrm rot="0">
            <a:off x="997467" y="7041994"/>
            <a:ext cx="6875879" cy="1912620"/>
          </a:xfrm>
          <a:prstGeom prst="rect">
            <a:avLst/>
          </a:prstGeom>
        </p:spPr>
        <p:txBody>
          <a:bodyPr anchor="t" rtlCol="false" tIns="0" lIns="0" bIns="0" rIns="0">
            <a:spAutoFit/>
          </a:bodyPr>
          <a:lstStyle/>
          <a:p>
            <a:pPr algn="just">
              <a:lnSpc>
                <a:spcPts val="3779"/>
              </a:lnSpc>
            </a:pPr>
            <a:r>
              <a:rPr lang="en-US" sz="2700">
                <a:solidFill>
                  <a:srgbClr val="FFFFFF"/>
                </a:solidFill>
                <a:latin typeface="Poppins"/>
              </a:rPr>
              <a:t>Do Thanh Truong                      -20522079</a:t>
            </a:r>
          </a:p>
          <a:p>
            <a:pPr algn="just">
              <a:lnSpc>
                <a:spcPts val="3779"/>
              </a:lnSpc>
            </a:pPr>
            <a:r>
              <a:rPr lang="en-US" sz="2700">
                <a:solidFill>
                  <a:srgbClr val="FFFFFF"/>
                </a:solidFill>
                <a:latin typeface="Poppins"/>
              </a:rPr>
              <a:t>Nguyen Thi Trang Tho              -20521973</a:t>
            </a:r>
          </a:p>
          <a:p>
            <a:pPr algn="just">
              <a:lnSpc>
                <a:spcPts val="3779"/>
              </a:lnSpc>
            </a:pPr>
            <a:r>
              <a:rPr lang="en-US" sz="2700">
                <a:solidFill>
                  <a:srgbClr val="FFFFFF"/>
                </a:solidFill>
                <a:latin typeface="Poppins"/>
              </a:rPr>
              <a:t>Le Ngoc Mai Thanh                   -20521913</a:t>
            </a:r>
          </a:p>
          <a:p>
            <a:pPr algn="just">
              <a:lnSpc>
                <a:spcPts val="3779"/>
              </a:lnSpc>
            </a:pPr>
            <a:r>
              <a:rPr lang="en-US" sz="2700">
                <a:solidFill>
                  <a:srgbClr val="FFFFFF"/>
                </a:solidFill>
                <a:latin typeface="Poppins"/>
              </a:rPr>
              <a:t>Trinh Duong Ngoc Tran            -20522036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38370" y="0"/>
            <a:ext cx="8261841" cy="10287000"/>
          </a:xfrm>
          <a:custGeom>
            <a:avLst/>
            <a:gdLst/>
            <a:ahLst/>
            <a:cxnLst/>
            <a:rect r="r" b="b" t="t" l="l"/>
            <a:pathLst>
              <a:path h="10287000" w="8261841">
                <a:moveTo>
                  <a:pt x="0" y="0"/>
                </a:moveTo>
                <a:lnTo>
                  <a:pt x="8261841" y="0"/>
                </a:lnTo>
                <a:lnTo>
                  <a:pt x="8261841"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1992577" y="3675803"/>
            <a:ext cx="5679993" cy="1904001"/>
          </a:xfrm>
          <a:prstGeom prst="rect">
            <a:avLst/>
          </a:prstGeom>
        </p:spPr>
        <p:txBody>
          <a:bodyPr anchor="t" rtlCol="false" tIns="0" lIns="0" bIns="0" rIns="0">
            <a:spAutoFit/>
          </a:bodyPr>
          <a:lstStyle/>
          <a:p>
            <a:pPr algn="ctr">
              <a:lnSpc>
                <a:spcPts val="7314"/>
              </a:lnSpc>
            </a:pPr>
            <a:r>
              <a:rPr lang="en-US" sz="7464" spc="-440">
                <a:solidFill>
                  <a:srgbClr val="263F6B"/>
                </a:solidFill>
                <a:latin typeface="Montserrat Extra-Bold Italics"/>
              </a:rPr>
              <a:t>NARCOTICS TYPES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703397" y="0"/>
            <a:ext cx="8732236" cy="10287000"/>
          </a:xfrm>
          <a:custGeom>
            <a:avLst/>
            <a:gdLst/>
            <a:ahLst/>
            <a:cxnLst/>
            <a:rect r="r" b="b" t="t" l="l"/>
            <a:pathLst>
              <a:path h="10287000" w="8732236">
                <a:moveTo>
                  <a:pt x="0" y="0"/>
                </a:moveTo>
                <a:lnTo>
                  <a:pt x="8732236" y="0"/>
                </a:lnTo>
                <a:lnTo>
                  <a:pt x="8732236"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1666036" y="3857276"/>
            <a:ext cx="6198102" cy="2715323"/>
          </a:xfrm>
          <a:prstGeom prst="rect">
            <a:avLst/>
          </a:prstGeom>
        </p:spPr>
        <p:txBody>
          <a:bodyPr anchor="t" rtlCol="false" tIns="0" lIns="0" bIns="0" rIns="0">
            <a:spAutoFit/>
          </a:bodyPr>
          <a:lstStyle/>
          <a:p>
            <a:pPr algn="ctr">
              <a:lnSpc>
                <a:spcPts val="7015"/>
              </a:lnSpc>
            </a:pPr>
            <a:r>
              <a:rPr lang="en-US" sz="7158" spc="-422">
                <a:solidFill>
                  <a:srgbClr val="263F6B"/>
                </a:solidFill>
                <a:latin typeface="Montserrat Extra-Bold Italics"/>
              </a:rPr>
              <a:t>CRIMINAL DAMAGE  TYPES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059894" y="1428447"/>
            <a:ext cx="10511113" cy="8691392"/>
          </a:xfrm>
          <a:custGeom>
            <a:avLst/>
            <a:gdLst/>
            <a:ahLst/>
            <a:cxnLst/>
            <a:rect r="r" b="b" t="t" l="l"/>
            <a:pathLst>
              <a:path h="8691392" w="10511113">
                <a:moveTo>
                  <a:pt x="0" y="0"/>
                </a:moveTo>
                <a:lnTo>
                  <a:pt x="10511112" y="0"/>
                </a:lnTo>
                <a:lnTo>
                  <a:pt x="10511112" y="8691392"/>
                </a:lnTo>
                <a:lnTo>
                  <a:pt x="0" y="8691392"/>
                </a:lnTo>
                <a:lnTo>
                  <a:pt x="0" y="0"/>
                </a:lnTo>
                <a:close/>
              </a:path>
            </a:pathLst>
          </a:custGeom>
          <a:blipFill>
            <a:blip r:embed="rId4"/>
            <a:stretch>
              <a:fillRect l="0" t="0" r="0" b="0"/>
            </a:stretch>
          </a:blipFill>
        </p:spPr>
      </p:sp>
      <p:sp>
        <p:nvSpPr>
          <p:cNvPr name="TextBox 8" id="8"/>
          <p:cNvSpPr txBox="true"/>
          <p:nvPr/>
        </p:nvSpPr>
        <p:spPr>
          <a:xfrm rot="0">
            <a:off x="3269805" y="338776"/>
            <a:ext cx="12174133" cy="862231"/>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Extra-Bold Italics"/>
              </a:rPr>
              <a:t>COORDINATES OF CRIMES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082627" y="1153748"/>
            <a:ext cx="11346005" cy="9133252"/>
          </a:xfrm>
          <a:custGeom>
            <a:avLst/>
            <a:gdLst/>
            <a:ahLst/>
            <a:cxnLst/>
            <a:rect r="r" b="b" t="t" l="l"/>
            <a:pathLst>
              <a:path h="9133252" w="11346005">
                <a:moveTo>
                  <a:pt x="0" y="0"/>
                </a:moveTo>
                <a:lnTo>
                  <a:pt x="11346004" y="0"/>
                </a:lnTo>
                <a:lnTo>
                  <a:pt x="11346004" y="9133252"/>
                </a:lnTo>
                <a:lnTo>
                  <a:pt x="0" y="9133252"/>
                </a:lnTo>
                <a:lnTo>
                  <a:pt x="0" y="0"/>
                </a:lnTo>
                <a:close/>
              </a:path>
            </a:pathLst>
          </a:custGeom>
          <a:blipFill>
            <a:blip r:embed="rId4"/>
            <a:stretch>
              <a:fillRect l="0" t="0" r="0" b="0"/>
            </a:stretch>
          </a:blipFill>
        </p:spPr>
      </p:sp>
      <p:sp>
        <p:nvSpPr>
          <p:cNvPr name="TextBox 8" id="8"/>
          <p:cNvSpPr txBox="true"/>
          <p:nvPr/>
        </p:nvSpPr>
        <p:spPr>
          <a:xfrm rot="0">
            <a:off x="2242713" y="376509"/>
            <a:ext cx="14870956" cy="777240"/>
          </a:xfrm>
          <a:prstGeom prst="rect">
            <a:avLst/>
          </a:prstGeom>
        </p:spPr>
        <p:txBody>
          <a:bodyPr anchor="t" rtlCol="false" tIns="0" lIns="0" bIns="0" rIns="0">
            <a:spAutoFit/>
          </a:bodyPr>
          <a:lstStyle/>
          <a:p>
            <a:pPr algn="ctr">
              <a:lnSpc>
                <a:spcPts val="5879"/>
              </a:lnSpc>
            </a:pPr>
            <a:r>
              <a:rPr lang="en-US" sz="5999" spc="-353">
                <a:solidFill>
                  <a:srgbClr val="263F6B"/>
                </a:solidFill>
                <a:latin typeface="Montserrat Extra-Bold Italics"/>
              </a:rPr>
              <a:t>COORDINATES OF THEFT CRIMES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010571" y="1153748"/>
            <a:ext cx="11059795" cy="9047913"/>
          </a:xfrm>
          <a:custGeom>
            <a:avLst/>
            <a:gdLst/>
            <a:ahLst/>
            <a:cxnLst/>
            <a:rect r="r" b="b" t="t" l="l"/>
            <a:pathLst>
              <a:path h="9047913" w="11059795">
                <a:moveTo>
                  <a:pt x="0" y="0"/>
                </a:moveTo>
                <a:lnTo>
                  <a:pt x="11059795" y="0"/>
                </a:lnTo>
                <a:lnTo>
                  <a:pt x="11059795" y="9047913"/>
                </a:lnTo>
                <a:lnTo>
                  <a:pt x="0" y="9047913"/>
                </a:lnTo>
                <a:lnTo>
                  <a:pt x="0" y="0"/>
                </a:lnTo>
                <a:close/>
              </a:path>
            </a:pathLst>
          </a:custGeom>
          <a:blipFill>
            <a:blip r:embed="rId4"/>
            <a:stretch>
              <a:fillRect l="0" t="0" r="0" b="0"/>
            </a:stretch>
          </a:blipFill>
        </p:spPr>
      </p:sp>
      <p:sp>
        <p:nvSpPr>
          <p:cNvPr name="TextBox 8" id="8"/>
          <p:cNvSpPr txBox="true"/>
          <p:nvPr/>
        </p:nvSpPr>
        <p:spPr>
          <a:xfrm rot="0">
            <a:off x="2242713" y="376509"/>
            <a:ext cx="14870956" cy="777240"/>
          </a:xfrm>
          <a:prstGeom prst="rect">
            <a:avLst/>
          </a:prstGeom>
        </p:spPr>
        <p:txBody>
          <a:bodyPr anchor="t" rtlCol="false" tIns="0" lIns="0" bIns="0" rIns="0">
            <a:spAutoFit/>
          </a:bodyPr>
          <a:lstStyle/>
          <a:p>
            <a:pPr algn="ctr">
              <a:lnSpc>
                <a:spcPts val="5879"/>
              </a:lnSpc>
            </a:pPr>
            <a:r>
              <a:rPr lang="en-US" sz="5999" spc="-353">
                <a:solidFill>
                  <a:srgbClr val="263F6B"/>
                </a:solidFill>
                <a:latin typeface="Montserrat Extra-Bold Italics"/>
              </a:rPr>
              <a:t>COORDINATES OF BATTERY CRIMES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156213" y="1249033"/>
            <a:ext cx="11043955" cy="9037967"/>
          </a:xfrm>
          <a:custGeom>
            <a:avLst/>
            <a:gdLst/>
            <a:ahLst/>
            <a:cxnLst/>
            <a:rect r="r" b="b" t="t" l="l"/>
            <a:pathLst>
              <a:path h="9037967" w="11043955">
                <a:moveTo>
                  <a:pt x="0" y="0"/>
                </a:moveTo>
                <a:lnTo>
                  <a:pt x="11043955" y="0"/>
                </a:lnTo>
                <a:lnTo>
                  <a:pt x="11043955" y="9037967"/>
                </a:lnTo>
                <a:lnTo>
                  <a:pt x="0" y="9037967"/>
                </a:lnTo>
                <a:lnTo>
                  <a:pt x="0" y="0"/>
                </a:lnTo>
                <a:close/>
              </a:path>
            </a:pathLst>
          </a:custGeom>
          <a:blipFill>
            <a:blip r:embed="rId4"/>
            <a:stretch>
              <a:fillRect l="0" t="0" r="0" b="0"/>
            </a:stretch>
          </a:blipFill>
        </p:spPr>
      </p:sp>
      <p:sp>
        <p:nvSpPr>
          <p:cNvPr name="TextBox 8" id="8"/>
          <p:cNvSpPr txBox="true"/>
          <p:nvPr/>
        </p:nvSpPr>
        <p:spPr>
          <a:xfrm rot="0">
            <a:off x="2242713" y="376509"/>
            <a:ext cx="14870956" cy="777240"/>
          </a:xfrm>
          <a:prstGeom prst="rect">
            <a:avLst/>
          </a:prstGeom>
        </p:spPr>
        <p:txBody>
          <a:bodyPr anchor="t" rtlCol="false" tIns="0" lIns="0" bIns="0" rIns="0">
            <a:spAutoFit/>
          </a:bodyPr>
          <a:lstStyle/>
          <a:p>
            <a:pPr algn="ctr">
              <a:lnSpc>
                <a:spcPts val="5879"/>
              </a:lnSpc>
            </a:pPr>
            <a:r>
              <a:rPr lang="en-US" sz="5999" spc="-353">
                <a:solidFill>
                  <a:srgbClr val="263F6B"/>
                </a:solidFill>
                <a:latin typeface="Montserrat Extra-Bold Italics"/>
              </a:rPr>
              <a:t>COORDINATES OF CRIMINAL DAMAGE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342023" y="8804066"/>
            <a:ext cx="5293007" cy="2487400"/>
          </a:xfrm>
          <a:prstGeom prst="rect">
            <a:avLst/>
          </a:prstGeom>
          <a:solidFill>
            <a:srgbClr val="213559"/>
          </a:solidFill>
        </p:spPr>
      </p:sp>
      <p:sp>
        <p:nvSpPr>
          <p:cNvPr name="AutoShape 4" id="4"/>
          <p:cNvSpPr/>
          <p:nvPr/>
        </p:nvSpPr>
        <p:spPr>
          <a:xfrm rot="2700000">
            <a:off x="15424011" y="-957044"/>
            <a:ext cx="5293007" cy="2487400"/>
          </a:xfrm>
          <a:prstGeom prst="rect">
            <a:avLst/>
          </a:prstGeom>
          <a:solidFill>
            <a:srgbClr val="213559"/>
          </a:solidFill>
        </p:spPr>
      </p:sp>
      <p:sp>
        <p:nvSpPr>
          <p:cNvPr name="Freeform 5" id="5"/>
          <p:cNvSpPr/>
          <p:nvPr/>
        </p:nvSpPr>
        <p:spPr>
          <a:xfrm flipH="false" flipV="false" rot="0">
            <a:off x="17259300" y="9258300"/>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78408" y="3037445"/>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044471" y="1577848"/>
            <a:ext cx="10448766" cy="8709152"/>
          </a:xfrm>
          <a:custGeom>
            <a:avLst/>
            <a:gdLst/>
            <a:ahLst/>
            <a:cxnLst/>
            <a:rect r="r" b="b" t="t" l="l"/>
            <a:pathLst>
              <a:path h="8709152" w="10448766">
                <a:moveTo>
                  <a:pt x="0" y="0"/>
                </a:moveTo>
                <a:lnTo>
                  <a:pt x="10448766" y="0"/>
                </a:lnTo>
                <a:lnTo>
                  <a:pt x="10448766" y="8709152"/>
                </a:lnTo>
                <a:lnTo>
                  <a:pt x="0" y="8709152"/>
                </a:lnTo>
                <a:lnTo>
                  <a:pt x="0" y="0"/>
                </a:lnTo>
                <a:close/>
              </a:path>
            </a:pathLst>
          </a:custGeom>
          <a:blipFill>
            <a:blip r:embed="rId4"/>
            <a:stretch>
              <a:fillRect l="0" t="0" r="0" b="0"/>
            </a:stretch>
          </a:blipFill>
        </p:spPr>
      </p:sp>
      <p:sp>
        <p:nvSpPr>
          <p:cNvPr name="TextBox 8" id="8"/>
          <p:cNvSpPr txBox="true"/>
          <p:nvPr/>
        </p:nvSpPr>
        <p:spPr>
          <a:xfrm rot="0">
            <a:off x="1708522" y="420006"/>
            <a:ext cx="14870956" cy="777240"/>
          </a:xfrm>
          <a:prstGeom prst="rect">
            <a:avLst/>
          </a:prstGeom>
        </p:spPr>
        <p:txBody>
          <a:bodyPr anchor="t" rtlCol="false" tIns="0" lIns="0" bIns="0" rIns="0">
            <a:spAutoFit/>
          </a:bodyPr>
          <a:lstStyle/>
          <a:p>
            <a:pPr algn="ctr">
              <a:lnSpc>
                <a:spcPts val="5879"/>
              </a:lnSpc>
            </a:pPr>
            <a:r>
              <a:rPr lang="en-US" sz="5999" spc="-353">
                <a:solidFill>
                  <a:srgbClr val="263F6B"/>
                </a:solidFill>
                <a:latin typeface="Montserrat Extra-Bold Italics"/>
              </a:rPr>
              <a:t>THE ARREST SUCCESS RATE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429018" y="-957044"/>
            <a:ext cx="5293007" cy="2487400"/>
          </a:xfrm>
          <a:prstGeom prst="rect">
            <a:avLst/>
          </a:prstGeom>
          <a:solidFill>
            <a:srgbClr val="213559"/>
          </a:solidFill>
        </p:spPr>
      </p:sp>
      <p:sp>
        <p:nvSpPr>
          <p:cNvPr name="AutoShape 6" id="6"/>
          <p:cNvSpPr/>
          <p:nvPr/>
        </p:nvSpPr>
        <p:spPr>
          <a:xfrm rot="-2700000">
            <a:off x="15445759" y="9043300"/>
            <a:ext cx="5293007" cy="2487400"/>
          </a:xfrm>
          <a:prstGeom prst="rect">
            <a:avLst/>
          </a:prstGeom>
          <a:solidFill>
            <a:srgbClr val="213559"/>
          </a:solidFill>
        </p:spPr>
      </p:sp>
      <p:sp>
        <p:nvSpPr>
          <p:cNvPr name="Freeform 7" id="7"/>
          <p:cNvSpPr/>
          <p:nvPr/>
        </p:nvSpPr>
        <p:spPr>
          <a:xfrm flipH="false" flipV="false" rot="0">
            <a:off x="3554872" y="1411933"/>
            <a:ext cx="11467402" cy="8875067"/>
          </a:xfrm>
          <a:custGeom>
            <a:avLst/>
            <a:gdLst/>
            <a:ahLst/>
            <a:cxnLst/>
            <a:rect r="r" b="b" t="t" l="l"/>
            <a:pathLst>
              <a:path h="8875067" w="11467402">
                <a:moveTo>
                  <a:pt x="0" y="0"/>
                </a:moveTo>
                <a:lnTo>
                  <a:pt x="11467401" y="0"/>
                </a:lnTo>
                <a:lnTo>
                  <a:pt x="11467401" y="8875067"/>
                </a:lnTo>
                <a:lnTo>
                  <a:pt x="0" y="8875067"/>
                </a:lnTo>
                <a:lnTo>
                  <a:pt x="0" y="0"/>
                </a:lnTo>
                <a:close/>
              </a:path>
            </a:pathLst>
          </a:custGeom>
          <a:blipFill>
            <a:blip r:embed="rId4"/>
            <a:stretch>
              <a:fillRect l="0" t="0" r="0" b="0"/>
            </a:stretch>
          </a:blipFill>
        </p:spPr>
      </p:sp>
      <p:sp>
        <p:nvSpPr>
          <p:cNvPr name="TextBox 8" id="8"/>
          <p:cNvSpPr txBox="true"/>
          <p:nvPr/>
        </p:nvSpPr>
        <p:spPr>
          <a:xfrm rot="0">
            <a:off x="1708522" y="420006"/>
            <a:ext cx="14870956" cy="777240"/>
          </a:xfrm>
          <a:prstGeom prst="rect">
            <a:avLst/>
          </a:prstGeom>
        </p:spPr>
        <p:txBody>
          <a:bodyPr anchor="t" rtlCol="false" tIns="0" lIns="0" bIns="0" rIns="0">
            <a:spAutoFit/>
          </a:bodyPr>
          <a:lstStyle/>
          <a:p>
            <a:pPr algn="ctr">
              <a:lnSpc>
                <a:spcPts val="5879"/>
              </a:lnSpc>
            </a:pPr>
            <a:r>
              <a:rPr lang="en-US" sz="5999" spc="-353">
                <a:solidFill>
                  <a:srgbClr val="263F6B"/>
                </a:solidFill>
                <a:latin typeface="Montserrat Extra-Bold Italics"/>
              </a:rPr>
              <a:t>THE ARREST PER YEAR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211532" y="-720489"/>
            <a:ext cx="5293007" cy="2487400"/>
          </a:xfrm>
          <a:prstGeom prst="rect">
            <a:avLst/>
          </a:prstGeom>
          <a:solidFill>
            <a:srgbClr val="213559"/>
          </a:solidFill>
        </p:spPr>
      </p:sp>
      <p:sp>
        <p:nvSpPr>
          <p:cNvPr name="AutoShape 6" id="6"/>
          <p:cNvSpPr/>
          <p:nvPr/>
        </p:nvSpPr>
        <p:spPr>
          <a:xfrm rot="-2700000">
            <a:off x="15141279" y="9043300"/>
            <a:ext cx="5293007" cy="2487400"/>
          </a:xfrm>
          <a:prstGeom prst="rect">
            <a:avLst/>
          </a:prstGeom>
          <a:solidFill>
            <a:srgbClr val="213559"/>
          </a:solidFill>
        </p:spPr>
      </p:sp>
      <p:sp>
        <p:nvSpPr>
          <p:cNvPr name="Freeform 7" id="7"/>
          <p:cNvSpPr/>
          <p:nvPr/>
        </p:nvSpPr>
        <p:spPr>
          <a:xfrm flipH="false" flipV="false" rot="0">
            <a:off x="8903002" y="0"/>
            <a:ext cx="8328241" cy="10465223"/>
          </a:xfrm>
          <a:custGeom>
            <a:avLst/>
            <a:gdLst/>
            <a:ahLst/>
            <a:cxnLst/>
            <a:rect r="r" b="b" t="t" l="l"/>
            <a:pathLst>
              <a:path h="10465223" w="8328241">
                <a:moveTo>
                  <a:pt x="0" y="0"/>
                </a:moveTo>
                <a:lnTo>
                  <a:pt x="8328241" y="0"/>
                </a:lnTo>
                <a:lnTo>
                  <a:pt x="8328241" y="10465223"/>
                </a:lnTo>
                <a:lnTo>
                  <a:pt x="0" y="10465223"/>
                </a:lnTo>
                <a:lnTo>
                  <a:pt x="0" y="0"/>
                </a:lnTo>
                <a:close/>
              </a:path>
            </a:pathLst>
          </a:custGeom>
          <a:blipFill>
            <a:blip r:embed="rId4"/>
            <a:stretch>
              <a:fillRect l="0" t="0" r="0" b="0"/>
            </a:stretch>
          </a:blipFill>
        </p:spPr>
      </p:sp>
      <p:sp>
        <p:nvSpPr>
          <p:cNvPr name="TextBox 8" id="8"/>
          <p:cNvSpPr txBox="true"/>
          <p:nvPr/>
        </p:nvSpPr>
        <p:spPr>
          <a:xfrm rot="0">
            <a:off x="0" y="3951065"/>
            <a:ext cx="8172396" cy="1520190"/>
          </a:xfrm>
          <a:prstGeom prst="rect">
            <a:avLst/>
          </a:prstGeom>
        </p:spPr>
        <p:txBody>
          <a:bodyPr anchor="t" rtlCol="false" tIns="0" lIns="0" bIns="0" rIns="0">
            <a:spAutoFit/>
          </a:bodyPr>
          <a:lstStyle/>
          <a:p>
            <a:pPr algn="ctr">
              <a:lnSpc>
                <a:spcPts val="5879"/>
              </a:lnSpc>
            </a:pPr>
            <a:r>
              <a:rPr lang="en-US" sz="5999" spc="-353">
                <a:solidFill>
                  <a:srgbClr val="263F6B"/>
                </a:solidFill>
                <a:latin typeface="Montserrat Extra-Bold Italics"/>
              </a:rPr>
              <a:t>THE ARREST PER CRIME TYPE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342023" y="8804066"/>
            <a:ext cx="5293007" cy="2487400"/>
          </a:xfrm>
          <a:prstGeom prst="rect">
            <a:avLst/>
          </a:prstGeom>
          <a:solidFill>
            <a:srgbClr val="213559"/>
          </a:solidFill>
        </p:spPr>
      </p:sp>
      <p:sp>
        <p:nvSpPr>
          <p:cNvPr name="AutoShape 4" id="4"/>
          <p:cNvSpPr/>
          <p:nvPr/>
        </p:nvSpPr>
        <p:spPr>
          <a:xfrm rot="2700000">
            <a:off x="15424011" y="-957044"/>
            <a:ext cx="5293007" cy="2487400"/>
          </a:xfrm>
          <a:prstGeom prst="rect">
            <a:avLst/>
          </a:prstGeom>
          <a:solidFill>
            <a:srgbClr val="213559"/>
          </a:solidFill>
        </p:spPr>
      </p:sp>
      <p:sp>
        <p:nvSpPr>
          <p:cNvPr name="Freeform 5" id="5"/>
          <p:cNvSpPr/>
          <p:nvPr/>
        </p:nvSpPr>
        <p:spPr>
          <a:xfrm flipH="false" flipV="false" rot="0">
            <a:off x="17259300" y="9258300"/>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78408" y="3037445"/>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942408" y="1480767"/>
            <a:ext cx="12098705" cy="8806233"/>
          </a:xfrm>
          <a:custGeom>
            <a:avLst/>
            <a:gdLst/>
            <a:ahLst/>
            <a:cxnLst/>
            <a:rect r="r" b="b" t="t" l="l"/>
            <a:pathLst>
              <a:path h="8806233" w="12098705">
                <a:moveTo>
                  <a:pt x="0" y="0"/>
                </a:moveTo>
                <a:lnTo>
                  <a:pt x="12098704" y="0"/>
                </a:lnTo>
                <a:lnTo>
                  <a:pt x="12098704" y="8806233"/>
                </a:lnTo>
                <a:lnTo>
                  <a:pt x="0" y="8806233"/>
                </a:lnTo>
                <a:lnTo>
                  <a:pt x="0" y="0"/>
                </a:lnTo>
                <a:close/>
              </a:path>
            </a:pathLst>
          </a:custGeom>
          <a:blipFill>
            <a:blip r:embed="rId4"/>
            <a:stretch>
              <a:fillRect l="0" t="0" r="0" b="0"/>
            </a:stretch>
          </a:blipFill>
        </p:spPr>
      </p:sp>
      <p:sp>
        <p:nvSpPr>
          <p:cNvPr name="TextBox 8" id="8"/>
          <p:cNvSpPr txBox="true"/>
          <p:nvPr/>
        </p:nvSpPr>
        <p:spPr>
          <a:xfrm rot="0">
            <a:off x="1556282" y="420006"/>
            <a:ext cx="14870956" cy="777240"/>
          </a:xfrm>
          <a:prstGeom prst="rect">
            <a:avLst/>
          </a:prstGeom>
        </p:spPr>
        <p:txBody>
          <a:bodyPr anchor="t" rtlCol="false" tIns="0" lIns="0" bIns="0" rIns="0">
            <a:spAutoFit/>
          </a:bodyPr>
          <a:lstStyle/>
          <a:p>
            <a:pPr algn="ctr">
              <a:lnSpc>
                <a:spcPts val="5879"/>
              </a:lnSpc>
            </a:pPr>
            <a:r>
              <a:rPr lang="en-US" sz="5999" spc="-353">
                <a:solidFill>
                  <a:srgbClr val="263F6B"/>
                </a:solidFill>
                <a:latin typeface="Montserrat Extra-Bold Italics"/>
              </a:rPr>
              <a:t>NUMBER OF CRIMES BY DAY OF WEEK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330910" y="-287748"/>
            <a:ext cx="9434253" cy="10574748"/>
            <a:chOff x="0" y="0"/>
            <a:chExt cx="2484741" cy="2785119"/>
          </a:xfrm>
        </p:grpSpPr>
        <p:sp>
          <p:nvSpPr>
            <p:cNvPr name="Freeform 3" id="3"/>
            <p:cNvSpPr/>
            <p:nvPr/>
          </p:nvSpPr>
          <p:spPr>
            <a:xfrm flipH="false" flipV="false" rot="0">
              <a:off x="0" y="0"/>
              <a:ext cx="2484741" cy="2785119"/>
            </a:xfrm>
            <a:custGeom>
              <a:avLst/>
              <a:gdLst/>
              <a:ahLst/>
              <a:cxnLst/>
              <a:rect r="r" b="b" t="t" l="l"/>
              <a:pathLst>
                <a:path h="2785119" w="2484741">
                  <a:moveTo>
                    <a:pt x="0" y="0"/>
                  </a:moveTo>
                  <a:lnTo>
                    <a:pt x="2484741" y="0"/>
                  </a:lnTo>
                  <a:lnTo>
                    <a:pt x="2484741" y="2785119"/>
                  </a:lnTo>
                  <a:lnTo>
                    <a:pt x="0" y="2785119"/>
                  </a:lnTo>
                  <a:close/>
                </a:path>
              </a:pathLst>
            </a:custGeom>
            <a:solidFill>
              <a:srgbClr val="043459"/>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7938225" y="9248775"/>
            <a:ext cx="6500182" cy="0"/>
          </a:xfrm>
          <a:prstGeom prst="line">
            <a:avLst/>
          </a:prstGeom>
          <a:ln cap="flat" w="9525">
            <a:solidFill>
              <a:srgbClr val="11324D"/>
            </a:solidFill>
            <a:prstDash val="solid"/>
            <a:headEnd type="none" len="sm" w="sm"/>
            <a:tailEnd type="none" len="sm" w="sm"/>
          </a:ln>
        </p:spPr>
      </p:sp>
      <p:sp>
        <p:nvSpPr>
          <p:cNvPr name="AutoShape 6" id="6"/>
          <p:cNvSpPr/>
          <p:nvPr/>
        </p:nvSpPr>
        <p:spPr>
          <a:xfrm rot="0">
            <a:off x="1028700" y="9244012"/>
            <a:ext cx="8074642" cy="0"/>
          </a:xfrm>
          <a:prstGeom prst="line">
            <a:avLst/>
          </a:prstGeom>
          <a:ln cap="flat" w="9525">
            <a:solidFill>
              <a:srgbClr val="FBF7F0"/>
            </a:solidFill>
            <a:prstDash val="solid"/>
            <a:headEnd type="none" len="sm" w="sm"/>
            <a:tailEnd type="none" len="sm" w="sm"/>
          </a:ln>
        </p:spPr>
      </p:sp>
      <p:sp>
        <p:nvSpPr>
          <p:cNvPr name="AutoShape 7" id="7"/>
          <p:cNvSpPr/>
          <p:nvPr/>
        </p:nvSpPr>
        <p:spPr>
          <a:xfrm rot="0">
            <a:off x="9103342" y="1023938"/>
            <a:ext cx="4599881" cy="0"/>
          </a:xfrm>
          <a:prstGeom prst="line">
            <a:avLst/>
          </a:prstGeom>
          <a:ln cap="flat" w="9525">
            <a:solidFill>
              <a:srgbClr val="11324D"/>
            </a:solidFill>
            <a:prstDash val="solid"/>
            <a:headEnd type="none" len="sm" w="sm"/>
            <a:tailEnd type="none" len="sm" w="sm"/>
          </a:ln>
        </p:spPr>
      </p:sp>
      <p:sp>
        <p:nvSpPr>
          <p:cNvPr name="Freeform 8" id="8"/>
          <p:cNvSpPr/>
          <p:nvPr/>
        </p:nvSpPr>
        <p:spPr>
          <a:xfrm flipH="false" flipV="false" rot="0">
            <a:off x="9261768" y="1502242"/>
            <a:ext cx="7997532" cy="7277754"/>
          </a:xfrm>
          <a:custGeom>
            <a:avLst/>
            <a:gdLst/>
            <a:ahLst/>
            <a:cxnLst/>
            <a:rect r="r" b="b" t="t" l="l"/>
            <a:pathLst>
              <a:path h="7277754" w="7997532">
                <a:moveTo>
                  <a:pt x="0" y="0"/>
                </a:moveTo>
                <a:lnTo>
                  <a:pt x="7997532" y="0"/>
                </a:lnTo>
                <a:lnTo>
                  <a:pt x="7997532" y="7277754"/>
                </a:lnTo>
                <a:lnTo>
                  <a:pt x="0" y="72777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40421" y="1040290"/>
            <a:ext cx="7297519" cy="882015"/>
          </a:xfrm>
          <a:prstGeom prst="rect">
            <a:avLst/>
          </a:prstGeom>
        </p:spPr>
        <p:txBody>
          <a:bodyPr anchor="t" rtlCol="false" tIns="0" lIns="0" bIns="0" rIns="0">
            <a:spAutoFit/>
          </a:bodyPr>
          <a:lstStyle/>
          <a:p>
            <a:pPr>
              <a:lnSpc>
                <a:spcPts val="6600"/>
              </a:lnSpc>
            </a:pPr>
            <a:r>
              <a:rPr lang="en-US" sz="6600">
                <a:solidFill>
                  <a:srgbClr val="FBF7F0"/>
                </a:solidFill>
                <a:latin typeface="Lato Bold"/>
              </a:rPr>
              <a:t>Table of contents:</a:t>
            </a:r>
          </a:p>
        </p:txBody>
      </p:sp>
      <p:sp>
        <p:nvSpPr>
          <p:cNvPr name="TextBox 10" id="10"/>
          <p:cNvSpPr txBox="true"/>
          <p:nvPr/>
        </p:nvSpPr>
        <p:spPr>
          <a:xfrm rot="0">
            <a:off x="1140421" y="2655730"/>
            <a:ext cx="5099853" cy="516437"/>
          </a:xfrm>
          <a:prstGeom prst="rect">
            <a:avLst/>
          </a:prstGeom>
        </p:spPr>
        <p:txBody>
          <a:bodyPr anchor="t" rtlCol="false" tIns="0" lIns="0" bIns="0" rIns="0">
            <a:spAutoFit/>
          </a:bodyPr>
          <a:lstStyle/>
          <a:p>
            <a:pPr>
              <a:lnSpc>
                <a:spcPts val="3826"/>
              </a:lnSpc>
            </a:pPr>
            <a:r>
              <a:rPr lang="en-US" sz="3826">
                <a:solidFill>
                  <a:srgbClr val="FBF7F0"/>
                </a:solidFill>
                <a:latin typeface="Lato Bold"/>
              </a:rPr>
              <a:t>01. Introduction</a:t>
            </a:r>
          </a:p>
        </p:txBody>
      </p:sp>
      <p:sp>
        <p:nvSpPr>
          <p:cNvPr name="TextBox 11" id="11"/>
          <p:cNvSpPr txBox="true"/>
          <p:nvPr/>
        </p:nvSpPr>
        <p:spPr>
          <a:xfrm rot="0">
            <a:off x="1140421" y="3908768"/>
            <a:ext cx="5964342" cy="516437"/>
          </a:xfrm>
          <a:prstGeom prst="rect">
            <a:avLst/>
          </a:prstGeom>
        </p:spPr>
        <p:txBody>
          <a:bodyPr anchor="t" rtlCol="false" tIns="0" lIns="0" bIns="0" rIns="0">
            <a:spAutoFit/>
          </a:bodyPr>
          <a:lstStyle/>
          <a:p>
            <a:pPr>
              <a:lnSpc>
                <a:spcPts val="3826"/>
              </a:lnSpc>
            </a:pPr>
            <a:r>
              <a:rPr lang="en-US" sz="3826">
                <a:solidFill>
                  <a:srgbClr val="FBF7F0"/>
                </a:solidFill>
                <a:latin typeface="Lato Bold"/>
              </a:rPr>
              <a:t>02. Data Pre-processing</a:t>
            </a:r>
          </a:p>
        </p:txBody>
      </p:sp>
      <p:sp>
        <p:nvSpPr>
          <p:cNvPr name="TextBox 12" id="12"/>
          <p:cNvSpPr txBox="true"/>
          <p:nvPr/>
        </p:nvSpPr>
        <p:spPr>
          <a:xfrm rot="0">
            <a:off x="1140421" y="5161807"/>
            <a:ext cx="6575237" cy="516437"/>
          </a:xfrm>
          <a:prstGeom prst="rect">
            <a:avLst/>
          </a:prstGeom>
        </p:spPr>
        <p:txBody>
          <a:bodyPr anchor="t" rtlCol="false" tIns="0" lIns="0" bIns="0" rIns="0">
            <a:spAutoFit/>
          </a:bodyPr>
          <a:lstStyle/>
          <a:p>
            <a:pPr>
              <a:lnSpc>
                <a:spcPts val="3826"/>
              </a:lnSpc>
            </a:pPr>
            <a:r>
              <a:rPr lang="en-US" sz="3826">
                <a:solidFill>
                  <a:srgbClr val="FBF7F0"/>
                </a:solidFill>
                <a:latin typeface="Lato Bold"/>
              </a:rPr>
              <a:t>03. Data Modeling</a:t>
            </a:r>
          </a:p>
        </p:txBody>
      </p:sp>
      <p:sp>
        <p:nvSpPr>
          <p:cNvPr name="TextBox 13" id="13"/>
          <p:cNvSpPr txBox="true"/>
          <p:nvPr/>
        </p:nvSpPr>
        <p:spPr>
          <a:xfrm rot="0">
            <a:off x="1140421" y="6267696"/>
            <a:ext cx="5447830" cy="516437"/>
          </a:xfrm>
          <a:prstGeom prst="rect">
            <a:avLst/>
          </a:prstGeom>
        </p:spPr>
        <p:txBody>
          <a:bodyPr anchor="t" rtlCol="false" tIns="0" lIns="0" bIns="0" rIns="0">
            <a:spAutoFit/>
          </a:bodyPr>
          <a:lstStyle/>
          <a:p>
            <a:pPr>
              <a:lnSpc>
                <a:spcPts val="3826"/>
              </a:lnSpc>
            </a:pPr>
            <a:r>
              <a:rPr lang="en-US" sz="3826">
                <a:solidFill>
                  <a:srgbClr val="FBF7F0"/>
                </a:solidFill>
                <a:latin typeface="Lato Bold"/>
              </a:rPr>
              <a:t>04. Applying Algorithms</a:t>
            </a:r>
          </a:p>
        </p:txBody>
      </p:sp>
      <p:sp>
        <p:nvSpPr>
          <p:cNvPr name="TextBox 14" id="14"/>
          <p:cNvSpPr txBox="true"/>
          <p:nvPr/>
        </p:nvSpPr>
        <p:spPr>
          <a:xfrm rot="0">
            <a:off x="1140421" y="7518956"/>
            <a:ext cx="5964342" cy="516437"/>
          </a:xfrm>
          <a:prstGeom prst="rect">
            <a:avLst/>
          </a:prstGeom>
        </p:spPr>
        <p:txBody>
          <a:bodyPr anchor="t" rtlCol="false" tIns="0" lIns="0" bIns="0" rIns="0">
            <a:spAutoFit/>
          </a:bodyPr>
          <a:lstStyle/>
          <a:p>
            <a:pPr>
              <a:lnSpc>
                <a:spcPts val="3826"/>
              </a:lnSpc>
            </a:pPr>
            <a:r>
              <a:rPr lang="en-US" sz="3826">
                <a:solidFill>
                  <a:srgbClr val="FBF7F0"/>
                </a:solidFill>
                <a:latin typeface="Lato Bold"/>
              </a:rPr>
              <a:t>05. 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211532" y="-720489"/>
            <a:ext cx="5293007" cy="2487400"/>
          </a:xfrm>
          <a:prstGeom prst="rect">
            <a:avLst/>
          </a:prstGeom>
          <a:solidFill>
            <a:srgbClr val="213559"/>
          </a:solidFill>
        </p:spPr>
      </p:sp>
      <p:sp>
        <p:nvSpPr>
          <p:cNvPr name="AutoShape 6" id="6"/>
          <p:cNvSpPr/>
          <p:nvPr/>
        </p:nvSpPr>
        <p:spPr>
          <a:xfrm rot="-2700000">
            <a:off x="15141279" y="9043300"/>
            <a:ext cx="5293007" cy="2487400"/>
          </a:xfrm>
          <a:prstGeom prst="rect">
            <a:avLst/>
          </a:prstGeom>
          <a:solidFill>
            <a:srgbClr val="213559"/>
          </a:solidFill>
        </p:spPr>
      </p:sp>
      <p:sp>
        <p:nvSpPr>
          <p:cNvPr name="Freeform 7" id="7"/>
          <p:cNvSpPr/>
          <p:nvPr/>
        </p:nvSpPr>
        <p:spPr>
          <a:xfrm flipH="false" flipV="false" rot="0">
            <a:off x="3932375" y="1537072"/>
            <a:ext cx="10911431" cy="8749928"/>
          </a:xfrm>
          <a:custGeom>
            <a:avLst/>
            <a:gdLst/>
            <a:ahLst/>
            <a:cxnLst/>
            <a:rect r="r" b="b" t="t" l="l"/>
            <a:pathLst>
              <a:path h="8749928" w="10911431">
                <a:moveTo>
                  <a:pt x="0" y="0"/>
                </a:moveTo>
                <a:lnTo>
                  <a:pt x="10911431" y="0"/>
                </a:lnTo>
                <a:lnTo>
                  <a:pt x="10911431" y="8749928"/>
                </a:lnTo>
                <a:lnTo>
                  <a:pt x="0" y="8749928"/>
                </a:lnTo>
                <a:lnTo>
                  <a:pt x="0" y="0"/>
                </a:lnTo>
                <a:close/>
              </a:path>
            </a:pathLst>
          </a:custGeom>
          <a:blipFill>
            <a:blip r:embed="rId4"/>
            <a:stretch>
              <a:fillRect l="0" t="0" r="0" b="0"/>
            </a:stretch>
          </a:blipFill>
        </p:spPr>
      </p:sp>
      <p:sp>
        <p:nvSpPr>
          <p:cNvPr name="TextBox 8" id="8"/>
          <p:cNvSpPr txBox="true"/>
          <p:nvPr/>
        </p:nvSpPr>
        <p:spPr>
          <a:xfrm rot="0">
            <a:off x="3333646" y="376509"/>
            <a:ext cx="12108888" cy="777240"/>
          </a:xfrm>
          <a:prstGeom prst="rect">
            <a:avLst/>
          </a:prstGeom>
        </p:spPr>
        <p:txBody>
          <a:bodyPr anchor="t" rtlCol="false" tIns="0" lIns="0" bIns="0" rIns="0">
            <a:spAutoFit/>
          </a:bodyPr>
          <a:lstStyle/>
          <a:p>
            <a:pPr algn="ctr">
              <a:lnSpc>
                <a:spcPts val="5879"/>
              </a:lnSpc>
            </a:pPr>
            <a:r>
              <a:rPr lang="en-US" sz="5999" spc="-353">
                <a:solidFill>
                  <a:srgbClr val="263F6B"/>
                </a:solidFill>
                <a:latin typeface="Montserrat Extra-Bold Italics"/>
              </a:rPr>
              <a:t>THE THEFT CRIMES BY HOUR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812658" y="1710129"/>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4638333" y="4209989"/>
            <a:ext cx="4760694" cy="2972212"/>
            <a:chOff x="0" y="0"/>
            <a:chExt cx="1044172" cy="651901"/>
          </a:xfrm>
        </p:grpSpPr>
        <p:sp>
          <p:nvSpPr>
            <p:cNvPr name="Freeform 8" id="8"/>
            <p:cNvSpPr/>
            <p:nvPr/>
          </p:nvSpPr>
          <p:spPr>
            <a:xfrm flipH="false" flipV="false" rot="0">
              <a:off x="0" y="0"/>
              <a:ext cx="1044172" cy="651901"/>
            </a:xfrm>
            <a:custGeom>
              <a:avLst/>
              <a:gdLst/>
              <a:ahLst/>
              <a:cxnLst/>
              <a:rect r="r" b="b" t="t" l="l"/>
              <a:pathLst>
                <a:path h="651901" w="1044172">
                  <a:moveTo>
                    <a:pt x="1044172" y="325950"/>
                  </a:moveTo>
                  <a:lnTo>
                    <a:pt x="840972" y="651901"/>
                  </a:lnTo>
                  <a:lnTo>
                    <a:pt x="203200" y="651901"/>
                  </a:lnTo>
                  <a:lnTo>
                    <a:pt x="0" y="325950"/>
                  </a:lnTo>
                  <a:lnTo>
                    <a:pt x="203200" y="0"/>
                  </a:lnTo>
                  <a:lnTo>
                    <a:pt x="840972" y="0"/>
                  </a:lnTo>
                  <a:lnTo>
                    <a:pt x="1044172" y="325950"/>
                  </a:lnTo>
                  <a:close/>
                </a:path>
              </a:pathLst>
            </a:custGeom>
            <a:solidFill>
              <a:srgbClr val="052640"/>
            </a:solidFill>
          </p:spPr>
        </p:sp>
        <p:sp>
          <p:nvSpPr>
            <p:cNvPr name="TextBox 9" id="9"/>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28700" y="4209989"/>
            <a:ext cx="4377191" cy="2972212"/>
            <a:chOff x="0" y="0"/>
            <a:chExt cx="960057" cy="651901"/>
          </a:xfrm>
        </p:grpSpPr>
        <p:sp>
          <p:nvSpPr>
            <p:cNvPr name="Freeform 11" id="11"/>
            <p:cNvSpPr/>
            <p:nvPr/>
          </p:nvSpPr>
          <p:spPr>
            <a:xfrm flipH="false" flipV="false" rot="0">
              <a:off x="0" y="0"/>
              <a:ext cx="960057" cy="651901"/>
            </a:xfrm>
            <a:custGeom>
              <a:avLst/>
              <a:gdLst/>
              <a:ahLst/>
              <a:cxnLst/>
              <a:rect r="r" b="b" t="t" l="l"/>
              <a:pathLst>
                <a:path h="651901" w="960057">
                  <a:moveTo>
                    <a:pt x="960057" y="325950"/>
                  </a:moveTo>
                  <a:lnTo>
                    <a:pt x="756857" y="651901"/>
                  </a:lnTo>
                  <a:lnTo>
                    <a:pt x="203200" y="651901"/>
                  </a:lnTo>
                  <a:lnTo>
                    <a:pt x="0" y="325950"/>
                  </a:lnTo>
                  <a:lnTo>
                    <a:pt x="203200" y="0"/>
                  </a:lnTo>
                  <a:lnTo>
                    <a:pt x="756857" y="0"/>
                  </a:lnTo>
                  <a:lnTo>
                    <a:pt x="960057" y="325950"/>
                  </a:lnTo>
                  <a:close/>
                </a:path>
              </a:pathLst>
            </a:custGeom>
            <a:solidFill>
              <a:srgbClr val="052640"/>
            </a:solidFill>
          </p:spPr>
        </p:sp>
        <p:sp>
          <p:nvSpPr>
            <p:cNvPr name="TextBox 12" id="12"/>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443861" y="4209989"/>
            <a:ext cx="4595803" cy="2972212"/>
            <a:chOff x="0" y="0"/>
            <a:chExt cx="1008006" cy="651901"/>
          </a:xfrm>
        </p:grpSpPr>
        <p:sp>
          <p:nvSpPr>
            <p:cNvPr name="Freeform 14" id="14"/>
            <p:cNvSpPr/>
            <p:nvPr/>
          </p:nvSpPr>
          <p:spPr>
            <a:xfrm flipH="false" flipV="false" rot="0">
              <a:off x="0" y="0"/>
              <a:ext cx="1008006" cy="651901"/>
            </a:xfrm>
            <a:custGeom>
              <a:avLst/>
              <a:gdLst/>
              <a:ahLst/>
              <a:cxnLst/>
              <a:rect r="r" b="b" t="t" l="l"/>
              <a:pathLst>
                <a:path h="651901" w="1008006">
                  <a:moveTo>
                    <a:pt x="1008006" y="325950"/>
                  </a:moveTo>
                  <a:lnTo>
                    <a:pt x="804806" y="651901"/>
                  </a:lnTo>
                  <a:lnTo>
                    <a:pt x="203200" y="651901"/>
                  </a:lnTo>
                  <a:lnTo>
                    <a:pt x="0" y="325950"/>
                  </a:lnTo>
                  <a:lnTo>
                    <a:pt x="203200" y="0"/>
                  </a:lnTo>
                  <a:lnTo>
                    <a:pt x="804806" y="0"/>
                  </a:lnTo>
                  <a:lnTo>
                    <a:pt x="1008006" y="325950"/>
                  </a:lnTo>
                  <a:close/>
                </a:path>
              </a:pathLst>
            </a:custGeom>
            <a:solidFill>
              <a:srgbClr val="052640"/>
            </a:solidFill>
            <a:ln>
              <a:noFill/>
            </a:ln>
          </p:spPr>
        </p:sp>
        <p:sp>
          <p:nvSpPr>
            <p:cNvPr name="TextBox 15" id="15"/>
            <p:cNvSpPr txBox="true"/>
            <p:nvPr/>
          </p:nvSpPr>
          <p:spPr>
            <a:xfrm>
              <a:off x="114300" y="-38100"/>
              <a:ext cx="584200" cy="7366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1834847" y="4209989"/>
            <a:ext cx="4528617" cy="2972212"/>
            <a:chOff x="0" y="0"/>
            <a:chExt cx="993270" cy="651901"/>
          </a:xfrm>
        </p:grpSpPr>
        <p:sp>
          <p:nvSpPr>
            <p:cNvPr name="Freeform 17" id="17"/>
            <p:cNvSpPr/>
            <p:nvPr/>
          </p:nvSpPr>
          <p:spPr>
            <a:xfrm flipH="false" flipV="false" rot="0">
              <a:off x="0" y="0"/>
              <a:ext cx="993270" cy="651901"/>
            </a:xfrm>
            <a:custGeom>
              <a:avLst/>
              <a:gdLst/>
              <a:ahLst/>
              <a:cxnLst/>
              <a:rect r="r" b="b" t="t" l="l"/>
              <a:pathLst>
                <a:path h="651901" w="993270">
                  <a:moveTo>
                    <a:pt x="993270" y="325950"/>
                  </a:moveTo>
                  <a:lnTo>
                    <a:pt x="790070" y="651901"/>
                  </a:lnTo>
                  <a:lnTo>
                    <a:pt x="203200" y="651901"/>
                  </a:lnTo>
                  <a:lnTo>
                    <a:pt x="0" y="325950"/>
                  </a:lnTo>
                  <a:lnTo>
                    <a:pt x="203200" y="0"/>
                  </a:lnTo>
                  <a:lnTo>
                    <a:pt x="790070" y="0"/>
                  </a:lnTo>
                  <a:lnTo>
                    <a:pt x="993270" y="325950"/>
                  </a:lnTo>
                  <a:close/>
                </a:path>
              </a:pathLst>
            </a:custGeom>
            <a:solidFill>
              <a:srgbClr val="052640"/>
            </a:solidFill>
          </p:spPr>
        </p:sp>
        <p:sp>
          <p:nvSpPr>
            <p:cNvPr name="TextBox 18" id="1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5400000">
            <a:off x="3419472" y="4736795"/>
            <a:ext cx="3456936" cy="1918599"/>
          </a:xfrm>
          <a:custGeom>
            <a:avLst/>
            <a:gdLst/>
            <a:ahLst/>
            <a:cxnLst/>
            <a:rect r="r" b="b" t="t" l="l"/>
            <a:pathLst>
              <a:path h="1918599" w="3456936">
                <a:moveTo>
                  <a:pt x="0" y="0"/>
                </a:moveTo>
                <a:lnTo>
                  <a:pt x="3456936" y="0"/>
                </a:lnTo>
                <a:lnTo>
                  <a:pt x="3456936" y="1918600"/>
                </a:lnTo>
                <a:lnTo>
                  <a:pt x="0" y="191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5400000">
            <a:off x="7260151" y="4736795"/>
            <a:ext cx="3456936" cy="1918599"/>
          </a:xfrm>
          <a:custGeom>
            <a:avLst/>
            <a:gdLst/>
            <a:ahLst/>
            <a:cxnLst/>
            <a:rect r="r" b="b" t="t" l="l"/>
            <a:pathLst>
              <a:path h="1918599" w="3456936">
                <a:moveTo>
                  <a:pt x="0" y="0"/>
                </a:moveTo>
                <a:lnTo>
                  <a:pt x="3456936" y="0"/>
                </a:lnTo>
                <a:lnTo>
                  <a:pt x="3456936" y="1918600"/>
                </a:lnTo>
                <a:lnTo>
                  <a:pt x="0" y="191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5400000">
            <a:off x="11065678" y="4736795"/>
            <a:ext cx="3456936" cy="1918599"/>
          </a:xfrm>
          <a:custGeom>
            <a:avLst/>
            <a:gdLst/>
            <a:ahLst/>
            <a:cxnLst/>
            <a:rect r="r" b="b" t="t" l="l"/>
            <a:pathLst>
              <a:path h="1918599" w="3456936">
                <a:moveTo>
                  <a:pt x="0" y="0"/>
                </a:moveTo>
                <a:lnTo>
                  <a:pt x="3456936" y="0"/>
                </a:lnTo>
                <a:lnTo>
                  <a:pt x="3456936" y="1918600"/>
                </a:lnTo>
                <a:lnTo>
                  <a:pt x="0" y="191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5400000">
            <a:off x="14456664" y="4736795"/>
            <a:ext cx="3456936" cy="1918599"/>
          </a:xfrm>
          <a:custGeom>
            <a:avLst/>
            <a:gdLst/>
            <a:ahLst/>
            <a:cxnLst/>
            <a:rect r="r" b="b" t="t" l="l"/>
            <a:pathLst>
              <a:path h="1918599" w="3456936">
                <a:moveTo>
                  <a:pt x="0" y="0"/>
                </a:moveTo>
                <a:lnTo>
                  <a:pt x="3456936" y="0"/>
                </a:lnTo>
                <a:lnTo>
                  <a:pt x="3456936" y="1918600"/>
                </a:lnTo>
                <a:lnTo>
                  <a:pt x="0" y="191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609197" y="5087996"/>
            <a:ext cx="1216197" cy="1216197"/>
          </a:xfrm>
          <a:custGeom>
            <a:avLst/>
            <a:gdLst/>
            <a:ahLst/>
            <a:cxnLst/>
            <a:rect r="r" b="b" t="t" l="l"/>
            <a:pathLst>
              <a:path h="1216197" w="1216197">
                <a:moveTo>
                  <a:pt x="0" y="0"/>
                </a:moveTo>
                <a:lnTo>
                  <a:pt x="1216197" y="0"/>
                </a:lnTo>
                <a:lnTo>
                  <a:pt x="1216197" y="1216197"/>
                </a:lnTo>
                <a:lnTo>
                  <a:pt x="0" y="1216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6426784" y="5087996"/>
            <a:ext cx="1183792" cy="1183792"/>
          </a:xfrm>
          <a:custGeom>
            <a:avLst/>
            <a:gdLst/>
            <a:ahLst/>
            <a:cxnLst/>
            <a:rect r="r" b="b" t="t" l="l"/>
            <a:pathLst>
              <a:path h="1183792" w="1183792">
                <a:moveTo>
                  <a:pt x="0" y="0"/>
                </a:moveTo>
                <a:lnTo>
                  <a:pt x="1183792" y="0"/>
                </a:lnTo>
                <a:lnTo>
                  <a:pt x="1183792" y="1183793"/>
                </a:lnTo>
                <a:lnTo>
                  <a:pt x="0" y="1183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0509385" y="5135098"/>
            <a:ext cx="1158187" cy="1121993"/>
          </a:xfrm>
          <a:custGeom>
            <a:avLst/>
            <a:gdLst/>
            <a:ahLst/>
            <a:cxnLst/>
            <a:rect r="r" b="b" t="t" l="l"/>
            <a:pathLst>
              <a:path h="1121993" w="1158187">
                <a:moveTo>
                  <a:pt x="0" y="0"/>
                </a:moveTo>
                <a:lnTo>
                  <a:pt x="1158187" y="0"/>
                </a:lnTo>
                <a:lnTo>
                  <a:pt x="1158187" y="1121994"/>
                </a:lnTo>
                <a:lnTo>
                  <a:pt x="0" y="11219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4240162" y="5120401"/>
            <a:ext cx="1151387" cy="1151387"/>
          </a:xfrm>
          <a:custGeom>
            <a:avLst/>
            <a:gdLst/>
            <a:ahLst/>
            <a:cxnLst/>
            <a:rect r="r" b="b" t="t" l="l"/>
            <a:pathLst>
              <a:path h="1151387" w="1151387">
                <a:moveTo>
                  <a:pt x="0" y="0"/>
                </a:moveTo>
                <a:lnTo>
                  <a:pt x="1151388" y="0"/>
                </a:lnTo>
                <a:lnTo>
                  <a:pt x="1151388" y="1151388"/>
                </a:lnTo>
                <a:lnTo>
                  <a:pt x="0" y="11513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1945551" y="781531"/>
            <a:ext cx="14396897" cy="1271226"/>
          </a:xfrm>
          <a:prstGeom prst="rect">
            <a:avLst/>
          </a:prstGeom>
        </p:spPr>
        <p:txBody>
          <a:bodyPr anchor="t" rtlCol="false" tIns="0" lIns="0" bIns="0" rIns="0">
            <a:spAutoFit/>
          </a:bodyPr>
          <a:lstStyle/>
          <a:p>
            <a:pPr algn="ctr">
              <a:lnSpc>
                <a:spcPts val="10339"/>
              </a:lnSpc>
            </a:pPr>
            <a:r>
              <a:rPr lang="en-US" sz="7385">
                <a:solidFill>
                  <a:srgbClr val="1C2A42"/>
                </a:solidFill>
                <a:latin typeface="Lato Bold"/>
              </a:rPr>
              <a:t>Chapter 3: Data Pre-Processing</a:t>
            </a:r>
          </a:p>
        </p:txBody>
      </p:sp>
      <p:sp>
        <p:nvSpPr>
          <p:cNvPr name="TextBox 28" id="28"/>
          <p:cNvSpPr txBox="true"/>
          <p:nvPr/>
        </p:nvSpPr>
        <p:spPr>
          <a:xfrm rot="0">
            <a:off x="1028700" y="7626233"/>
            <a:ext cx="3943750" cy="569166"/>
          </a:xfrm>
          <a:prstGeom prst="rect">
            <a:avLst/>
          </a:prstGeom>
        </p:spPr>
        <p:txBody>
          <a:bodyPr anchor="t" rtlCol="false" tIns="0" lIns="0" bIns="0" rIns="0">
            <a:spAutoFit/>
          </a:bodyPr>
          <a:lstStyle/>
          <a:p>
            <a:pPr algn="ctr">
              <a:lnSpc>
                <a:spcPts val="4616"/>
              </a:lnSpc>
            </a:pPr>
            <a:r>
              <a:rPr lang="en-US" sz="3297">
                <a:solidFill>
                  <a:srgbClr val="000000"/>
                </a:solidFill>
                <a:latin typeface="Lato Bold"/>
              </a:rPr>
              <a:t>Read</a:t>
            </a:r>
          </a:p>
        </p:txBody>
      </p:sp>
      <p:sp>
        <p:nvSpPr>
          <p:cNvPr name="TextBox 29" id="29"/>
          <p:cNvSpPr txBox="true"/>
          <p:nvPr/>
        </p:nvSpPr>
        <p:spPr>
          <a:xfrm rot="0">
            <a:off x="4722489" y="7626233"/>
            <a:ext cx="3943750" cy="569166"/>
          </a:xfrm>
          <a:prstGeom prst="rect">
            <a:avLst/>
          </a:prstGeom>
        </p:spPr>
        <p:txBody>
          <a:bodyPr anchor="t" rtlCol="false" tIns="0" lIns="0" bIns="0" rIns="0">
            <a:spAutoFit/>
          </a:bodyPr>
          <a:lstStyle/>
          <a:p>
            <a:pPr algn="ctr">
              <a:lnSpc>
                <a:spcPts val="4616"/>
              </a:lnSpc>
            </a:pPr>
            <a:r>
              <a:rPr lang="en-US" sz="3297">
                <a:solidFill>
                  <a:srgbClr val="000000"/>
                </a:solidFill>
                <a:latin typeface="Lato Bold"/>
              </a:rPr>
              <a:t>Connect</a:t>
            </a:r>
          </a:p>
        </p:txBody>
      </p:sp>
      <p:sp>
        <p:nvSpPr>
          <p:cNvPr name="TextBox 30" id="30"/>
          <p:cNvSpPr txBox="true"/>
          <p:nvPr/>
        </p:nvSpPr>
        <p:spPr>
          <a:xfrm rot="0">
            <a:off x="8666239" y="7626233"/>
            <a:ext cx="4127908" cy="569166"/>
          </a:xfrm>
          <a:prstGeom prst="rect">
            <a:avLst/>
          </a:prstGeom>
        </p:spPr>
        <p:txBody>
          <a:bodyPr anchor="t" rtlCol="false" tIns="0" lIns="0" bIns="0" rIns="0">
            <a:spAutoFit/>
          </a:bodyPr>
          <a:lstStyle/>
          <a:p>
            <a:pPr algn="ctr">
              <a:lnSpc>
                <a:spcPts val="4616"/>
              </a:lnSpc>
            </a:pPr>
            <a:r>
              <a:rPr lang="en-US" sz="3297">
                <a:solidFill>
                  <a:srgbClr val="000000"/>
                </a:solidFill>
                <a:latin typeface="Lato Bold"/>
              </a:rPr>
              <a:t>Cleaning</a:t>
            </a:r>
          </a:p>
        </p:txBody>
      </p:sp>
      <p:sp>
        <p:nvSpPr>
          <p:cNvPr name="TextBox 31" id="31"/>
          <p:cNvSpPr txBox="true"/>
          <p:nvPr/>
        </p:nvSpPr>
        <p:spPr>
          <a:xfrm rot="0">
            <a:off x="12794146" y="7626233"/>
            <a:ext cx="3943750" cy="569166"/>
          </a:xfrm>
          <a:prstGeom prst="rect">
            <a:avLst/>
          </a:prstGeom>
        </p:spPr>
        <p:txBody>
          <a:bodyPr anchor="t" rtlCol="false" tIns="0" lIns="0" bIns="0" rIns="0">
            <a:spAutoFit/>
          </a:bodyPr>
          <a:lstStyle/>
          <a:p>
            <a:pPr algn="ctr">
              <a:lnSpc>
                <a:spcPts val="4616"/>
              </a:lnSpc>
            </a:pPr>
            <a:r>
              <a:rPr lang="en-US" sz="3297">
                <a:solidFill>
                  <a:srgbClr val="000000"/>
                </a:solidFill>
                <a:latin typeface="Lato Bold"/>
              </a:rPr>
              <a:t>Post-processing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
          </a:blip>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5875568" y="6684573"/>
            <a:ext cx="4117059" cy="3602427"/>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85B7B"/>
            </a:solidFill>
          </p:spPr>
        </p:sp>
        <p:sp>
          <p:nvSpPr>
            <p:cNvPr name="TextBox 5" id="5"/>
            <p:cNvSpPr txBox="true"/>
            <p:nvPr/>
          </p:nvSpPr>
          <p:spPr>
            <a:xfrm>
              <a:off x="127000" y="292100"/>
              <a:ext cx="558800" cy="368300"/>
            </a:xfrm>
            <a:prstGeom prst="rect">
              <a:avLst/>
            </a:prstGeom>
          </p:spPr>
          <p:txBody>
            <a:bodyPr anchor="ctr" rtlCol="false" tIns="50800" lIns="50800" bIns="50800" rIns="50800"/>
            <a:lstStyle/>
            <a:p>
              <a:pPr algn="ctr">
                <a:lnSpc>
                  <a:spcPts val="2795"/>
                </a:lnSpc>
              </a:pPr>
            </a:p>
          </p:txBody>
        </p:sp>
      </p:grpSp>
      <p:grpSp>
        <p:nvGrpSpPr>
          <p:cNvPr name="Group 6" id="6"/>
          <p:cNvGrpSpPr/>
          <p:nvPr/>
        </p:nvGrpSpPr>
        <p:grpSpPr>
          <a:xfrm rot="0">
            <a:off x="-3254511" y="0"/>
            <a:ext cx="15182761" cy="10287000"/>
            <a:chOff x="0" y="0"/>
            <a:chExt cx="1030928" cy="698500"/>
          </a:xfrm>
        </p:grpSpPr>
        <p:sp>
          <p:nvSpPr>
            <p:cNvPr name="Freeform 7" id="7"/>
            <p:cNvSpPr/>
            <p:nvPr/>
          </p:nvSpPr>
          <p:spPr>
            <a:xfrm flipH="false" flipV="false" rot="0">
              <a:off x="0" y="0"/>
              <a:ext cx="1030928" cy="698500"/>
            </a:xfrm>
            <a:custGeom>
              <a:avLst/>
              <a:gdLst/>
              <a:ahLst/>
              <a:cxnLst/>
              <a:rect r="r" b="b" t="t" l="l"/>
              <a:pathLst>
                <a:path h="698500" w="1030928">
                  <a:moveTo>
                    <a:pt x="1030928" y="349250"/>
                  </a:moveTo>
                  <a:lnTo>
                    <a:pt x="827728" y="698500"/>
                  </a:lnTo>
                  <a:lnTo>
                    <a:pt x="203200" y="698500"/>
                  </a:lnTo>
                  <a:lnTo>
                    <a:pt x="0" y="349250"/>
                  </a:lnTo>
                  <a:lnTo>
                    <a:pt x="203200" y="0"/>
                  </a:lnTo>
                  <a:lnTo>
                    <a:pt x="827728" y="0"/>
                  </a:lnTo>
                  <a:lnTo>
                    <a:pt x="1030928" y="349250"/>
                  </a:lnTo>
                  <a:close/>
                </a:path>
              </a:pathLst>
            </a:custGeom>
            <a:solidFill>
              <a:srgbClr val="1C2A42"/>
            </a:solidFill>
          </p:spPr>
        </p:sp>
        <p:sp>
          <p:nvSpPr>
            <p:cNvPr name="TextBox 8" id="8"/>
            <p:cNvSpPr txBox="true"/>
            <p:nvPr/>
          </p:nvSpPr>
          <p:spPr>
            <a:xfrm>
              <a:off x="114300" y="-47625"/>
              <a:ext cx="584200" cy="746125"/>
            </a:xfrm>
            <a:prstGeom prst="rect">
              <a:avLst/>
            </a:prstGeom>
          </p:spPr>
          <p:txBody>
            <a:bodyPr anchor="ctr" rtlCol="false" tIns="50800" lIns="50800" bIns="50800" rIns="50800"/>
            <a:lstStyle/>
            <a:p>
              <a:pPr algn="ctr">
                <a:lnSpc>
                  <a:spcPts val="3221"/>
                </a:lnSpc>
              </a:pPr>
            </a:p>
          </p:txBody>
        </p:sp>
      </p:grpSp>
      <p:sp>
        <p:nvSpPr>
          <p:cNvPr name="Freeform 9" id="9"/>
          <p:cNvSpPr/>
          <p:nvPr/>
        </p:nvSpPr>
        <p:spPr>
          <a:xfrm flipH="false" flipV="false" rot="0">
            <a:off x="1977920" y="3112099"/>
            <a:ext cx="14332159" cy="4922407"/>
          </a:xfrm>
          <a:custGeom>
            <a:avLst/>
            <a:gdLst/>
            <a:ahLst/>
            <a:cxnLst/>
            <a:rect r="r" b="b" t="t" l="l"/>
            <a:pathLst>
              <a:path h="4922407" w="14332159">
                <a:moveTo>
                  <a:pt x="0" y="0"/>
                </a:moveTo>
                <a:lnTo>
                  <a:pt x="14332160" y="0"/>
                </a:lnTo>
                <a:lnTo>
                  <a:pt x="14332160" y="4922407"/>
                </a:lnTo>
                <a:lnTo>
                  <a:pt x="0" y="4922407"/>
                </a:lnTo>
                <a:lnTo>
                  <a:pt x="0" y="0"/>
                </a:lnTo>
                <a:close/>
              </a:path>
            </a:pathLst>
          </a:custGeom>
          <a:blipFill>
            <a:blip r:embed="rId3"/>
            <a:stretch>
              <a:fillRect l="0" t="0" r="-78738" b="0"/>
            </a:stretch>
          </a:blipFill>
        </p:spPr>
      </p:sp>
      <p:sp>
        <p:nvSpPr>
          <p:cNvPr name="TextBox 10" id="10"/>
          <p:cNvSpPr txBox="true"/>
          <p:nvPr/>
        </p:nvSpPr>
        <p:spPr>
          <a:xfrm rot="0">
            <a:off x="1028700" y="895350"/>
            <a:ext cx="8963927" cy="1193800"/>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Lato Bold"/>
              </a:rPr>
              <a:t>1. Read the dataset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3946143" y="-143874"/>
            <a:ext cx="5506489" cy="10574748"/>
            <a:chOff x="0" y="0"/>
            <a:chExt cx="1450269" cy="2785119"/>
          </a:xfrm>
        </p:grpSpPr>
        <p:sp>
          <p:nvSpPr>
            <p:cNvPr name="Freeform 3" id="3"/>
            <p:cNvSpPr/>
            <p:nvPr/>
          </p:nvSpPr>
          <p:spPr>
            <a:xfrm flipH="false" flipV="false" rot="0">
              <a:off x="0" y="0"/>
              <a:ext cx="1450269" cy="2785119"/>
            </a:xfrm>
            <a:custGeom>
              <a:avLst/>
              <a:gdLst/>
              <a:ahLst/>
              <a:cxnLst/>
              <a:rect r="r" b="b" t="t" l="l"/>
              <a:pathLst>
                <a:path h="2785119" w="1450269">
                  <a:moveTo>
                    <a:pt x="0" y="0"/>
                  </a:moveTo>
                  <a:lnTo>
                    <a:pt x="1450269" y="0"/>
                  </a:lnTo>
                  <a:lnTo>
                    <a:pt x="1450269" y="2785119"/>
                  </a:lnTo>
                  <a:lnTo>
                    <a:pt x="0" y="2785119"/>
                  </a:lnTo>
                  <a:close/>
                </a:path>
              </a:pathLst>
            </a:custGeom>
            <a:solidFill>
              <a:srgbClr val="1132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1028700" y="9248775"/>
            <a:ext cx="11997397" cy="0"/>
          </a:xfrm>
          <a:prstGeom prst="line">
            <a:avLst/>
          </a:prstGeom>
          <a:ln cap="flat" w="9525">
            <a:solidFill>
              <a:srgbClr val="11324D"/>
            </a:solidFill>
            <a:prstDash val="solid"/>
            <a:headEnd type="none" len="sm" w="sm"/>
            <a:tailEnd type="none" len="sm" w="sm"/>
          </a:ln>
        </p:spPr>
      </p:sp>
      <p:sp>
        <p:nvSpPr>
          <p:cNvPr name="AutoShape 6" id="6"/>
          <p:cNvSpPr/>
          <p:nvPr/>
        </p:nvSpPr>
        <p:spPr>
          <a:xfrm>
            <a:off x="13026041" y="9246394"/>
            <a:ext cx="920083" cy="9525"/>
          </a:xfrm>
          <a:prstGeom prst="line">
            <a:avLst/>
          </a:prstGeom>
          <a:ln cap="flat" w="9525">
            <a:solidFill>
              <a:srgbClr val="FFFFFF"/>
            </a:solidFill>
            <a:prstDash val="solid"/>
            <a:headEnd type="none" len="sm" w="sm"/>
            <a:tailEnd type="none" len="sm" w="sm"/>
          </a:ln>
        </p:spPr>
      </p:sp>
      <p:sp>
        <p:nvSpPr>
          <p:cNvPr name="AutoShape 7" id="7"/>
          <p:cNvSpPr/>
          <p:nvPr/>
        </p:nvSpPr>
        <p:spPr>
          <a:xfrm>
            <a:off x="1488686" y="1714891"/>
            <a:ext cx="11997397" cy="0"/>
          </a:xfrm>
          <a:prstGeom prst="line">
            <a:avLst/>
          </a:prstGeom>
          <a:ln cap="flat" w="9525">
            <a:solidFill>
              <a:srgbClr val="11324D"/>
            </a:solidFill>
            <a:prstDash val="solid"/>
            <a:headEnd type="none" len="sm" w="sm"/>
            <a:tailEnd type="none" len="sm" w="sm"/>
          </a:ln>
        </p:spPr>
      </p:sp>
      <p:sp>
        <p:nvSpPr>
          <p:cNvPr name="Freeform 8" id="8"/>
          <p:cNvSpPr/>
          <p:nvPr/>
        </p:nvSpPr>
        <p:spPr>
          <a:xfrm flipH="false" flipV="false" rot="0">
            <a:off x="1950028" y="2794505"/>
            <a:ext cx="10576011" cy="6128554"/>
          </a:xfrm>
          <a:custGeom>
            <a:avLst/>
            <a:gdLst/>
            <a:ahLst/>
            <a:cxnLst/>
            <a:rect r="r" b="b" t="t" l="l"/>
            <a:pathLst>
              <a:path h="6128554" w="10576011">
                <a:moveTo>
                  <a:pt x="0" y="0"/>
                </a:moveTo>
                <a:lnTo>
                  <a:pt x="10576011" y="0"/>
                </a:lnTo>
                <a:lnTo>
                  <a:pt x="10576011" y="6128554"/>
                </a:lnTo>
                <a:lnTo>
                  <a:pt x="0" y="6128554"/>
                </a:lnTo>
                <a:lnTo>
                  <a:pt x="0" y="0"/>
                </a:lnTo>
                <a:close/>
              </a:path>
            </a:pathLst>
          </a:custGeom>
          <a:blipFill>
            <a:blip r:embed="rId2"/>
            <a:stretch>
              <a:fillRect l="0" t="0" r="0" b="0"/>
            </a:stretch>
          </a:blipFill>
        </p:spPr>
      </p:sp>
      <p:sp>
        <p:nvSpPr>
          <p:cNvPr name="TextBox 9" id="9"/>
          <p:cNvSpPr txBox="true"/>
          <p:nvPr/>
        </p:nvSpPr>
        <p:spPr>
          <a:xfrm rot="0">
            <a:off x="0" y="175821"/>
            <a:ext cx="13645722" cy="1534308"/>
          </a:xfrm>
          <a:prstGeom prst="rect">
            <a:avLst/>
          </a:prstGeom>
        </p:spPr>
        <p:txBody>
          <a:bodyPr anchor="t" rtlCol="false" tIns="0" lIns="0" bIns="0" rIns="0">
            <a:spAutoFit/>
          </a:bodyPr>
          <a:lstStyle/>
          <a:p>
            <a:pPr algn="ctr">
              <a:lnSpc>
                <a:spcPts val="12556"/>
              </a:lnSpc>
            </a:pPr>
            <a:r>
              <a:rPr lang="en-US" sz="8969">
                <a:solidFill>
                  <a:srgbClr val="1C2A42"/>
                </a:solidFill>
                <a:latin typeface="Lato Bold"/>
              </a:rPr>
              <a:t>2. Connect the data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5400000">
            <a:off x="2823309" y="-2823309"/>
            <a:ext cx="5801044" cy="11447661"/>
            <a:chOff x="0" y="0"/>
            <a:chExt cx="5790104" cy="11426073"/>
          </a:xfrm>
        </p:grpSpPr>
        <p:sp>
          <p:nvSpPr>
            <p:cNvPr name="Freeform 6" id="6"/>
            <p:cNvSpPr/>
            <p:nvPr/>
          </p:nvSpPr>
          <p:spPr>
            <a:xfrm flipH="false" flipV="false" rot="0">
              <a:off x="0" y="0"/>
              <a:ext cx="5790104" cy="11426073"/>
            </a:xfrm>
            <a:custGeom>
              <a:avLst/>
              <a:gdLst/>
              <a:ahLst/>
              <a:cxnLst/>
              <a:rect r="r" b="b" t="t" l="l"/>
              <a:pathLst>
                <a:path h="11426073" w="5790104">
                  <a:moveTo>
                    <a:pt x="0" y="0"/>
                  </a:moveTo>
                  <a:lnTo>
                    <a:pt x="5790104" y="0"/>
                  </a:lnTo>
                  <a:lnTo>
                    <a:pt x="5790104" y="11426073"/>
                  </a:lnTo>
                  <a:lnTo>
                    <a:pt x="0" y="11426073"/>
                  </a:lnTo>
                  <a:close/>
                </a:path>
              </a:pathLst>
            </a:custGeom>
            <a:solidFill>
              <a:srgbClr val="11324D"/>
            </a:solidFill>
          </p:spPr>
        </p:sp>
      </p:grpSp>
      <p:grpSp>
        <p:nvGrpSpPr>
          <p:cNvPr name="Group 7" id="7"/>
          <p:cNvGrpSpPr/>
          <p:nvPr/>
        </p:nvGrpSpPr>
        <p:grpSpPr>
          <a:xfrm rot="0">
            <a:off x="11447661" y="0"/>
            <a:ext cx="6840339" cy="10287000"/>
            <a:chOff x="0" y="0"/>
            <a:chExt cx="9120452" cy="13716000"/>
          </a:xfrm>
        </p:grpSpPr>
        <p:pic>
          <p:nvPicPr>
            <p:cNvPr name="Picture 8" id="8"/>
            <p:cNvPicPr>
              <a:picLocks noChangeAspect="true"/>
            </p:cNvPicPr>
            <p:nvPr/>
          </p:nvPicPr>
          <p:blipFill>
            <a:blip r:embed="rId2"/>
            <a:srcRect l="0" t="546" r="0" b="546"/>
            <a:stretch>
              <a:fillRect/>
            </a:stretch>
          </p:blipFill>
          <p:spPr>
            <a:xfrm flipH="false" flipV="false">
              <a:off x="0" y="0"/>
              <a:ext cx="9120452" cy="13716000"/>
            </a:xfrm>
            <a:prstGeom prst="rect">
              <a:avLst/>
            </a:prstGeom>
          </p:spPr>
        </p:pic>
      </p:grpSp>
      <p:sp>
        <p:nvSpPr>
          <p:cNvPr name="TextBox 9" id="9"/>
          <p:cNvSpPr txBox="true"/>
          <p:nvPr/>
        </p:nvSpPr>
        <p:spPr>
          <a:xfrm rot="0">
            <a:off x="607175" y="348628"/>
            <a:ext cx="7439926" cy="1193800"/>
          </a:xfrm>
          <a:prstGeom prst="rect">
            <a:avLst/>
          </a:prstGeom>
        </p:spPr>
        <p:txBody>
          <a:bodyPr anchor="t" rtlCol="false" tIns="0" lIns="0" bIns="0" rIns="0">
            <a:spAutoFit/>
          </a:bodyPr>
          <a:lstStyle/>
          <a:p>
            <a:pPr>
              <a:lnSpc>
                <a:spcPts val="9799"/>
              </a:lnSpc>
            </a:pPr>
            <a:r>
              <a:rPr lang="en-US" sz="6999">
                <a:solidFill>
                  <a:srgbClr val="FBF7F0"/>
                </a:solidFill>
                <a:latin typeface="Lato Bold Bold"/>
              </a:rPr>
              <a:t>3. Data Cleaning</a:t>
            </a:r>
          </a:p>
        </p:txBody>
      </p:sp>
      <p:sp>
        <p:nvSpPr>
          <p:cNvPr name="TextBox 10" id="10"/>
          <p:cNvSpPr txBox="true"/>
          <p:nvPr/>
        </p:nvSpPr>
        <p:spPr>
          <a:xfrm rot="0">
            <a:off x="1232955" y="1776898"/>
            <a:ext cx="8056235" cy="679450"/>
          </a:xfrm>
          <a:prstGeom prst="rect">
            <a:avLst/>
          </a:prstGeom>
        </p:spPr>
        <p:txBody>
          <a:bodyPr anchor="t" rtlCol="false" tIns="0" lIns="0" bIns="0" rIns="0">
            <a:spAutoFit/>
          </a:bodyPr>
          <a:lstStyle/>
          <a:p>
            <a:pPr>
              <a:lnSpc>
                <a:spcPts val="5599"/>
              </a:lnSpc>
            </a:pPr>
            <a:r>
              <a:rPr lang="en-US" sz="3999">
                <a:solidFill>
                  <a:srgbClr val="FBF7F0"/>
                </a:solidFill>
                <a:latin typeface="Lato Bold Bold"/>
              </a:rPr>
              <a:t>Check for null values</a:t>
            </a:r>
          </a:p>
        </p:txBody>
      </p:sp>
      <p:sp>
        <p:nvSpPr>
          <p:cNvPr name="TextBox 11" id="11"/>
          <p:cNvSpPr txBox="true"/>
          <p:nvPr/>
        </p:nvSpPr>
        <p:spPr>
          <a:xfrm rot="0">
            <a:off x="1028700" y="2694473"/>
            <a:ext cx="9866352" cy="2794000"/>
          </a:xfrm>
          <a:prstGeom prst="rect">
            <a:avLst/>
          </a:prstGeom>
        </p:spPr>
        <p:txBody>
          <a:bodyPr anchor="t" rtlCol="false" tIns="0" lIns="0" bIns="0" rIns="0">
            <a:spAutoFit/>
          </a:bodyPr>
          <a:lstStyle/>
          <a:p>
            <a:pPr>
              <a:lnSpc>
                <a:spcPts val="5599"/>
              </a:lnSpc>
              <a:spcBef>
                <a:spcPct val="0"/>
              </a:spcBef>
            </a:pPr>
            <a:r>
              <a:rPr lang="en-US" sz="3999">
                <a:solidFill>
                  <a:srgbClr val="FAFAFA"/>
                </a:solidFill>
                <a:latin typeface="Lato Bold"/>
              </a:rPr>
              <a:t> We have more than 100000 missing values in the dataset. This missing value can cause several issues including lack of sufficient data to perform the analysis.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AutoShape 3" id="3"/>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4" id="4"/>
          <p:cNvGrpSpPr/>
          <p:nvPr/>
        </p:nvGrpSpPr>
        <p:grpSpPr>
          <a:xfrm rot="5400000">
            <a:off x="15943783" y="7942783"/>
            <a:ext cx="665117" cy="1965916"/>
            <a:chOff x="0" y="0"/>
            <a:chExt cx="717293" cy="2120133"/>
          </a:xfrm>
        </p:grpSpPr>
        <p:sp>
          <p:nvSpPr>
            <p:cNvPr name="Freeform 5" id="5"/>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6" id="6"/>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7" id="7"/>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1" id="11"/>
          <p:cNvGrpSpPr/>
          <p:nvPr/>
        </p:nvGrpSpPr>
        <p:grpSpPr>
          <a:xfrm rot="5400000">
            <a:off x="4140138" y="-4967912"/>
            <a:ext cx="602633" cy="9935825"/>
            <a:chOff x="0" y="0"/>
            <a:chExt cx="158718" cy="2616843"/>
          </a:xfrm>
        </p:grpSpPr>
        <p:sp>
          <p:nvSpPr>
            <p:cNvPr name="Freeform 12" id="12"/>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372775" y="4090670"/>
            <a:ext cx="8824342" cy="1689148"/>
          </a:xfrm>
          <a:custGeom>
            <a:avLst/>
            <a:gdLst/>
            <a:ahLst/>
            <a:cxnLst/>
            <a:rect r="r" b="b" t="t" l="l"/>
            <a:pathLst>
              <a:path h="1689148" w="8824342">
                <a:moveTo>
                  <a:pt x="0" y="0"/>
                </a:moveTo>
                <a:lnTo>
                  <a:pt x="8824342" y="0"/>
                </a:lnTo>
                <a:lnTo>
                  <a:pt x="8824342" y="1689148"/>
                </a:lnTo>
                <a:lnTo>
                  <a:pt x="0" y="1689148"/>
                </a:lnTo>
                <a:lnTo>
                  <a:pt x="0" y="0"/>
                </a:lnTo>
                <a:close/>
              </a:path>
            </a:pathLst>
          </a:custGeom>
          <a:blipFill>
            <a:blip r:embed="rId7"/>
            <a:stretch>
              <a:fillRect l="-11371" t="-10152" r="-262893" b="0"/>
            </a:stretch>
          </a:blipFill>
        </p:spPr>
      </p:sp>
      <p:sp>
        <p:nvSpPr>
          <p:cNvPr name="Freeform 16" id="16"/>
          <p:cNvSpPr/>
          <p:nvPr/>
        </p:nvSpPr>
        <p:spPr>
          <a:xfrm flipH="false" flipV="false" rot="0">
            <a:off x="10740042" y="2563476"/>
            <a:ext cx="6377239" cy="6211470"/>
          </a:xfrm>
          <a:custGeom>
            <a:avLst/>
            <a:gdLst/>
            <a:ahLst/>
            <a:cxnLst/>
            <a:rect r="r" b="b" t="t" l="l"/>
            <a:pathLst>
              <a:path h="6211470" w="6377239">
                <a:moveTo>
                  <a:pt x="0" y="0"/>
                </a:moveTo>
                <a:lnTo>
                  <a:pt x="6377239" y="0"/>
                </a:lnTo>
                <a:lnTo>
                  <a:pt x="6377239" y="6211469"/>
                </a:lnTo>
                <a:lnTo>
                  <a:pt x="0" y="6211469"/>
                </a:lnTo>
                <a:lnTo>
                  <a:pt x="0" y="0"/>
                </a:lnTo>
                <a:close/>
              </a:path>
            </a:pathLst>
          </a:custGeom>
          <a:blipFill>
            <a:blip r:embed="rId8">
              <a:alphaModFix amt="87000"/>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372775" y="2850510"/>
            <a:ext cx="9800954" cy="679450"/>
          </a:xfrm>
          <a:prstGeom prst="rect">
            <a:avLst/>
          </a:prstGeom>
        </p:spPr>
        <p:txBody>
          <a:bodyPr anchor="t" rtlCol="false" tIns="0" lIns="0" bIns="0" rIns="0">
            <a:spAutoFit/>
          </a:bodyPr>
          <a:lstStyle/>
          <a:p>
            <a:pPr>
              <a:lnSpc>
                <a:spcPts val="5599"/>
              </a:lnSpc>
            </a:pPr>
            <a:r>
              <a:rPr lang="en-US" sz="3999">
                <a:solidFill>
                  <a:srgbClr val="FBF7F0"/>
                </a:solidFill>
                <a:latin typeface="Lato Bold"/>
              </a:rPr>
              <a:t>Reduce size of data</a:t>
            </a:r>
          </a:p>
        </p:txBody>
      </p:sp>
      <p:sp>
        <p:nvSpPr>
          <p:cNvPr name="TextBox 18" id="18"/>
          <p:cNvSpPr txBox="true"/>
          <p:nvPr/>
        </p:nvSpPr>
        <p:spPr>
          <a:xfrm rot="0">
            <a:off x="1372775" y="606595"/>
            <a:ext cx="7439926" cy="1193800"/>
          </a:xfrm>
          <a:prstGeom prst="rect">
            <a:avLst/>
          </a:prstGeom>
        </p:spPr>
        <p:txBody>
          <a:bodyPr anchor="t" rtlCol="false" tIns="0" lIns="0" bIns="0" rIns="0">
            <a:spAutoFit/>
          </a:bodyPr>
          <a:lstStyle/>
          <a:p>
            <a:pPr>
              <a:lnSpc>
                <a:spcPts val="9799"/>
              </a:lnSpc>
            </a:pPr>
            <a:r>
              <a:rPr lang="en-US" sz="6999">
                <a:solidFill>
                  <a:srgbClr val="FBF7F0"/>
                </a:solidFill>
                <a:latin typeface="Lato Bold"/>
              </a:rPr>
              <a:t>3. Data Cleaning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6" id="6"/>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0" id="10"/>
          <p:cNvGrpSpPr/>
          <p:nvPr/>
        </p:nvGrpSpPr>
        <p:grpSpPr>
          <a:xfrm rot="5400000">
            <a:off x="4140138" y="-4967912"/>
            <a:ext cx="602633" cy="9935825"/>
            <a:chOff x="0" y="0"/>
            <a:chExt cx="158718" cy="2616843"/>
          </a:xfrm>
        </p:grpSpPr>
        <p:sp>
          <p:nvSpPr>
            <p:cNvPr name="Freeform 11" id="11"/>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6"/>
          <a:srcRect l="0" t="0" r="0" b="0"/>
          <a:stretch>
            <a:fillRect/>
          </a:stretch>
        </p:blipFill>
        <p:spPr>
          <a:xfrm flipH="false" flipV="false" rot="0">
            <a:off x="12017059" y="585548"/>
            <a:ext cx="6552650" cy="9100902"/>
          </a:xfrm>
          <a:prstGeom prst="rect">
            <a:avLst/>
          </a:prstGeom>
        </p:spPr>
      </p:pic>
      <p:sp>
        <p:nvSpPr>
          <p:cNvPr name="Freeform 15" id="15"/>
          <p:cNvSpPr/>
          <p:nvPr/>
        </p:nvSpPr>
        <p:spPr>
          <a:xfrm flipH="false" flipV="false" rot="0">
            <a:off x="4115796" y="2312048"/>
            <a:ext cx="7246192" cy="7974952"/>
          </a:xfrm>
          <a:custGeom>
            <a:avLst/>
            <a:gdLst/>
            <a:ahLst/>
            <a:cxnLst/>
            <a:rect r="r" b="b" t="t" l="l"/>
            <a:pathLst>
              <a:path h="7974952" w="7246192">
                <a:moveTo>
                  <a:pt x="0" y="0"/>
                </a:moveTo>
                <a:lnTo>
                  <a:pt x="7246192" y="0"/>
                </a:lnTo>
                <a:lnTo>
                  <a:pt x="7246192" y="7974952"/>
                </a:lnTo>
                <a:lnTo>
                  <a:pt x="0" y="7974952"/>
                </a:lnTo>
                <a:lnTo>
                  <a:pt x="0" y="0"/>
                </a:lnTo>
                <a:close/>
              </a:path>
            </a:pathLst>
          </a:custGeom>
          <a:blipFill>
            <a:blip r:embed="rId7"/>
            <a:stretch>
              <a:fillRect l="0" t="0" r="0" b="0"/>
            </a:stretch>
          </a:blipFill>
        </p:spPr>
      </p:sp>
      <p:sp>
        <p:nvSpPr>
          <p:cNvPr name="TextBox 16" id="16"/>
          <p:cNvSpPr txBox="true"/>
          <p:nvPr/>
        </p:nvSpPr>
        <p:spPr>
          <a:xfrm rot="0">
            <a:off x="1561034" y="1459083"/>
            <a:ext cx="9800954" cy="679450"/>
          </a:xfrm>
          <a:prstGeom prst="rect">
            <a:avLst/>
          </a:prstGeom>
        </p:spPr>
        <p:txBody>
          <a:bodyPr anchor="t" rtlCol="false" tIns="0" lIns="0" bIns="0" rIns="0">
            <a:spAutoFit/>
          </a:bodyPr>
          <a:lstStyle/>
          <a:p>
            <a:pPr>
              <a:lnSpc>
                <a:spcPts val="5599"/>
              </a:lnSpc>
            </a:pPr>
            <a:r>
              <a:rPr lang="en-US" sz="3999">
                <a:solidFill>
                  <a:srgbClr val="FBF7F0"/>
                </a:solidFill>
                <a:latin typeface="Lato Bold"/>
              </a:rPr>
              <a:t>Delete irrelevant data</a:t>
            </a:r>
          </a:p>
        </p:txBody>
      </p:sp>
      <p:sp>
        <p:nvSpPr>
          <p:cNvPr name="TextBox 17" id="17"/>
          <p:cNvSpPr txBox="true"/>
          <p:nvPr/>
        </p:nvSpPr>
        <p:spPr>
          <a:xfrm rot="0">
            <a:off x="585426" y="167967"/>
            <a:ext cx="7439926" cy="1193800"/>
          </a:xfrm>
          <a:prstGeom prst="rect">
            <a:avLst/>
          </a:prstGeom>
        </p:spPr>
        <p:txBody>
          <a:bodyPr anchor="t" rtlCol="false" tIns="0" lIns="0" bIns="0" rIns="0">
            <a:spAutoFit/>
          </a:bodyPr>
          <a:lstStyle/>
          <a:p>
            <a:pPr>
              <a:lnSpc>
                <a:spcPts val="9799"/>
              </a:lnSpc>
            </a:pPr>
            <a:r>
              <a:rPr lang="en-US" sz="6999">
                <a:solidFill>
                  <a:srgbClr val="FBF7F0"/>
                </a:solidFill>
                <a:latin typeface="Lato Bold"/>
              </a:rPr>
              <a:t>3. Data Cleaning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6" id="6"/>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0" id="10"/>
          <p:cNvGrpSpPr/>
          <p:nvPr/>
        </p:nvGrpSpPr>
        <p:grpSpPr>
          <a:xfrm rot="5400000">
            <a:off x="4140138" y="-4967912"/>
            <a:ext cx="602633" cy="9935825"/>
            <a:chOff x="0" y="0"/>
            <a:chExt cx="158718" cy="2616843"/>
          </a:xfrm>
        </p:grpSpPr>
        <p:sp>
          <p:nvSpPr>
            <p:cNvPr name="Freeform 11" id="11"/>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6"/>
          <a:srcRect l="0" t="0" r="0" b="0"/>
          <a:stretch>
            <a:fillRect/>
          </a:stretch>
        </p:blipFill>
        <p:spPr>
          <a:xfrm flipH="false" flipV="false" rot="0">
            <a:off x="12017059" y="585548"/>
            <a:ext cx="6552650" cy="9100902"/>
          </a:xfrm>
          <a:prstGeom prst="rect">
            <a:avLst/>
          </a:prstGeom>
        </p:spPr>
      </p:pic>
      <p:sp>
        <p:nvSpPr>
          <p:cNvPr name="Freeform 15" id="15"/>
          <p:cNvSpPr/>
          <p:nvPr/>
        </p:nvSpPr>
        <p:spPr>
          <a:xfrm flipH="false" flipV="false" rot="0">
            <a:off x="2019910" y="2312048"/>
            <a:ext cx="10375788" cy="7974952"/>
          </a:xfrm>
          <a:custGeom>
            <a:avLst/>
            <a:gdLst/>
            <a:ahLst/>
            <a:cxnLst/>
            <a:rect r="r" b="b" t="t" l="l"/>
            <a:pathLst>
              <a:path h="7974952" w="10375788">
                <a:moveTo>
                  <a:pt x="0" y="0"/>
                </a:moveTo>
                <a:lnTo>
                  <a:pt x="10375788" y="0"/>
                </a:lnTo>
                <a:lnTo>
                  <a:pt x="10375788" y="7974952"/>
                </a:lnTo>
                <a:lnTo>
                  <a:pt x="0" y="7974952"/>
                </a:lnTo>
                <a:lnTo>
                  <a:pt x="0" y="0"/>
                </a:lnTo>
                <a:close/>
              </a:path>
            </a:pathLst>
          </a:custGeom>
          <a:blipFill>
            <a:blip r:embed="rId7"/>
            <a:stretch>
              <a:fillRect l="0" t="0" r="0" b="0"/>
            </a:stretch>
          </a:blipFill>
        </p:spPr>
      </p:sp>
      <p:sp>
        <p:nvSpPr>
          <p:cNvPr name="TextBox 16" id="16"/>
          <p:cNvSpPr txBox="true"/>
          <p:nvPr/>
        </p:nvSpPr>
        <p:spPr>
          <a:xfrm rot="0">
            <a:off x="1028700" y="1454401"/>
            <a:ext cx="9800954" cy="679450"/>
          </a:xfrm>
          <a:prstGeom prst="rect">
            <a:avLst/>
          </a:prstGeom>
        </p:spPr>
        <p:txBody>
          <a:bodyPr anchor="t" rtlCol="false" tIns="0" lIns="0" bIns="0" rIns="0">
            <a:spAutoFit/>
          </a:bodyPr>
          <a:lstStyle/>
          <a:p>
            <a:pPr>
              <a:lnSpc>
                <a:spcPts val="5599"/>
              </a:lnSpc>
            </a:pPr>
            <a:r>
              <a:rPr lang="en-US" sz="3999">
                <a:solidFill>
                  <a:srgbClr val="FBF7F0"/>
                </a:solidFill>
                <a:latin typeface="Lato Bold"/>
              </a:rPr>
              <a:t>Split the "Date" attributes into:</a:t>
            </a:r>
          </a:p>
        </p:txBody>
      </p:sp>
      <p:sp>
        <p:nvSpPr>
          <p:cNvPr name="TextBox 17" id="17"/>
          <p:cNvSpPr txBox="true"/>
          <p:nvPr/>
        </p:nvSpPr>
        <p:spPr>
          <a:xfrm rot="0">
            <a:off x="1028700" y="167967"/>
            <a:ext cx="7439926" cy="1193800"/>
          </a:xfrm>
          <a:prstGeom prst="rect">
            <a:avLst/>
          </a:prstGeom>
        </p:spPr>
        <p:txBody>
          <a:bodyPr anchor="t" rtlCol="false" tIns="0" lIns="0" bIns="0" rIns="0">
            <a:spAutoFit/>
          </a:bodyPr>
          <a:lstStyle/>
          <a:p>
            <a:pPr>
              <a:lnSpc>
                <a:spcPts val="9799"/>
              </a:lnSpc>
            </a:pPr>
            <a:r>
              <a:rPr lang="en-US" sz="6999">
                <a:solidFill>
                  <a:srgbClr val="FBF7F0"/>
                </a:solidFill>
                <a:latin typeface="Lato Bold"/>
              </a:rPr>
              <a:t>3. Data Cleaning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6" id="6"/>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0" id="10"/>
          <p:cNvGrpSpPr/>
          <p:nvPr/>
        </p:nvGrpSpPr>
        <p:grpSpPr>
          <a:xfrm rot="5400000">
            <a:off x="4140138" y="-4967912"/>
            <a:ext cx="602633" cy="9935825"/>
            <a:chOff x="0" y="0"/>
            <a:chExt cx="158718" cy="2616843"/>
          </a:xfrm>
        </p:grpSpPr>
        <p:sp>
          <p:nvSpPr>
            <p:cNvPr name="Freeform 11" id="11"/>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6"/>
          <a:srcRect l="0" t="0" r="0" b="0"/>
          <a:stretch>
            <a:fillRect/>
          </a:stretch>
        </p:blipFill>
        <p:spPr>
          <a:xfrm flipH="false" flipV="false" rot="0">
            <a:off x="12017059" y="585548"/>
            <a:ext cx="6552650" cy="9100902"/>
          </a:xfrm>
          <a:prstGeom prst="rect">
            <a:avLst/>
          </a:prstGeom>
        </p:spPr>
      </p:pic>
      <p:sp>
        <p:nvSpPr>
          <p:cNvPr name="Freeform 15" id="15"/>
          <p:cNvSpPr/>
          <p:nvPr/>
        </p:nvSpPr>
        <p:spPr>
          <a:xfrm flipH="false" flipV="false" rot="0">
            <a:off x="607175" y="4108941"/>
            <a:ext cx="11862524" cy="2732916"/>
          </a:xfrm>
          <a:custGeom>
            <a:avLst/>
            <a:gdLst/>
            <a:ahLst/>
            <a:cxnLst/>
            <a:rect r="r" b="b" t="t" l="l"/>
            <a:pathLst>
              <a:path h="2732916" w="11862524">
                <a:moveTo>
                  <a:pt x="0" y="0"/>
                </a:moveTo>
                <a:lnTo>
                  <a:pt x="11862524" y="0"/>
                </a:lnTo>
                <a:lnTo>
                  <a:pt x="11862524" y="2732916"/>
                </a:lnTo>
                <a:lnTo>
                  <a:pt x="0" y="2732916"/>
                </a:lnTo>
                <a:lnTo>
                  <a:pt x="0" y="0"/>
                </a:lnTo>
                <a:close/>
              </a:path>
            </a:pathLst>
          </a:custGeom>
          <a:blipFill>
            <a:blip r:embed="rId7"/>
            <a:stretch>
              <a:fillRect l="0" t="0" r="0" b="0"/>
            </a:stretch>
          </a:blipFill>
        </p:spPr>
      </p:sp>
      <p:sp>
        <p:nvSpPr>
          <p:cNvPr name="TextBox 16" id="16"/>
          <p:cNvSpPr txBox="true"/>
          <p:nvPr/>
        </p:nvSpPr>
        <p:spPr>
          <a:xfrm rot="0">
            <a:off x="721492" y="1454401"/>
            <a:ext cx="9800954" cy="679450"/>
          </a:xfrm>
          <a:prstGeom prst="rect">
            <a:avLst/>
          </a:prstGeom>
        </p:spPr>
        <p:txBody>
          <a:bodyPr anchor="t" rtlCol="false" tIns="0" lIns="0" bIns="0" rIns="0">
            <a:spAutoFit/>
          </a:bodyPr>
          <a:lstStyle/>
          <a:p>
            <a:pPr>
              <a:lnSpc>
                <a:spcPts val="5599"/>
              </a:lnSpc>
            </a:pPr>
            <a:r>
              <a:rPr lang="en-US" sz="3999">
                <a:solidFill>
                  <a:srgbClr val="FBF7F0"/>
                </a:solidFill>
                <a:latin typeface="Lato Bold"/>
              </a:rPr>
              <a:t>Convert into numerical type:</a:t>
            </a:r>
          </a:p>
        </p:txBody>
      </p:sp>
      <p:sp>
        <p:nvSpPr>
          <p:cNvPr name="TextBox 17" id="17"/>
          <p:cNvSpPr txBox="true"/>
          <p:nvPr/>
        </p:nvSpPr>
        <p:spPr>
          <a:xfrm rot="0">
            <a:off x="721492" y="167967"/>
            <a:ext cx="7439926" cy="1193800"/>
          </a:xfrm>
          <a:prstGeom prst="rect">
            <a:avLst/>
          </a:prstGeom>
        </p:spPr>
        <p:txBody>
          <a:bodyPr anchor="t" rtlCol="false" tIns="0" lIns="0" bIns="0" rIns="0">
            <a:spAutoFit/>
          </a:bodyPr>
          <a:lstStyle/>
          <a:p>
            <a:pPr>
              <a:lnSpc>
                <a:spcPts val="9799"/>
              </a:lnSpc>
            </a:pPr>
            <a:r>
              <a:rPr lang="en-US" sz="6999">
                <a:solidFill>
                  <a:srgbClr val="FBF7F0"/>
                </a:solidFill>
                <a:latin typeface="Lato Bold"/>
              </a:rPr>
              <a:t>3. Data Cleaning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6" id="6"/>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0" id="10"/>
          <p:cNvGrpSpPr/>
          <p:nvPr/>
        </p:nvGrpSpPr>
        <p:grpSpPr>
          <a:xfrm rot="5400000">
            <a:off x="4140138" y="-4967912"/>
            <a:ext cx="602633" cy="9935825"/>
            <a:chOff x="0" y="0"/>
            <a:chExt cx="158718" cy="2616843"/>
          </a:xfrm>
        </p:grpSpPr>
        <p:sp>
          <p:nvSpPr>
            <p:cNvPr name="Freeform 11" id="11"/>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6"/>
          <a:srcRect l="0" t="0" r="0" b="0"/>
          <a:stretch>
            <a:fillRect/>
          </a:stretch>
        </p:blipFill>
        <p:spPr>
          <a:xfrm flipH="false" flipV="false" rot="0">
            <a:off x="12017059" y="585548"/>
            <a:ext cx="6552650" cy="9100902"/>
          </a:xfrm>
          <a:prstGeom prst="rect">
            <a:avLst/>
          </a:prstGeom>
        </p:spPr>
      </p:pic>
      <p:sp>
        <p:nvSpPr>
          <p:cNvPr name="Freeform 15" id="15"/>
          <p:cNvSpPr/>
          <p:nvPr/>
        </p:nvSpPr>
        <p:spPr>
          <a:xfrm flipH="false" flipV="false" rot="0">
            <a:off x="1028700" y="3626686"/>
            <a:ext cx="10187884" cy="2697113"/>
          </a:xfrm>
          <a:custGeom>
            <a:avLst/>
            <a:gdLst/>
            <a:ahLst/>
            <a:cxnLst/>
            <a:rect r="r" b="b" t="t" l="l"/>
            <a:pathLst>
              <a:path h="2697113" w="10187884">
                <a:moveTo>
                  <a:pt x="0" y="0"/>
                </a:moveTo>
                <a:lnTo>
                  <a:pt x="10187884" y="0"/>
                </a:lnTo>
                <a:lnTo>
                  <a:pt x="10187884" y="2697114"/>
                </a:lnTo>
                <a:lnTo>
                  <a:pt x="0" y="2697114"/>
                </a:lnTo>
                <a:lnTo>
                  <a:pt x="0" y="0"/>
                </a:lnTo>
                <a:close/>
              </a:path>
            </a:pathLst>
          </a:custGeom>
          <a:blipFill>
            <a:blip r:embed="rId7"/>
            <a:stretch>
              <a:fillRect l="0" t="0" r="-16437" b="0"/>
            </a:stretch>
          </a:blipFill>
        </p:spPr>
      </p:sp>
      <p:sp>
        <p:nvSpPr>
          <p:cNvPr name="TextBox 16" id="16"/>
          <p:cNvSpPr txBox="true"/>
          <p:nvPr/>
        </p:nvSpPr>
        <p:spPr>
          <a:xfrm rot="0">
            <a:off x="1019175" y="1853814"/>
            <a:ext cx="9800954" cy="679450"/>
          </a:xfrm>
          <a:prstGeom prst="rect">
            <a:avLst/>
          </a:prstGeom>
        </p:spPr>
        <p:txBody>
          <a:bodyPr anchor="t" rtlCol="false" tIns="0" lIns="0" bIns="0" rIns="0">
            <a:spAutoFit/>
          </a:bodyPr>
          <a:lstStyle/>
          <a:p>
            <a:pPr>
              <a:lnSpc>
                <a:spcPts val="5599"/>
              </a:lnSpc>
            </a:pPr>
            <a:r>
              <a:rPr lang="en-US" sz="3999">
                <a:solidFill>
                  <a:srgbClr val="FBF7F0"/>
                </a:solidFill>
                <a:latin typeface="Lato Bold"/>
              </a:rPr>
              <a:t>Identify the output of data</a:t>
            </a:r>
          </a:p>
        </p:txBody>
      </p:sp>
      <p:sp>
        <p:nvSpPr>
          <p:cNvPr name="TextBox 17" id="17"/>
          <p:cNvSpPr txBox="true"/>
          <p:nvPr/>
        </p:nvSpPr>
        <p:spPr>
          <a:xfrm rot="0">
            <a:off x="1019175" y="394589"/>
            <a:ext cx="7439926" cy="1193800"/>
          </a:xfrm>
          <a:prstGeom prst="rect">
            <a:avLst/>
          </a:prstGeom>
        </p:spPr>
        <p:txBody>
          <a:bodyPr anchor="t" rtlCol="false" tIns="0" lIns="0" bIns="0" rIns="0">
            <a:spAutoFit/>
          </a:bodyPr>
          <a:lstStyle/>
          <a:p>
            <a:pPr>
              <a:lnSpc>
                <a:spcPts val="9799"/>
              </a:lnSpc>
            </a:pPr>
            <a:r>
              <a:rPr lang="en-US" sz="6999">
                <a:solidFill>
                  <a:srgbClr val="FBF7F0"/>
                </a:solidFill>
                <a:latin typeface="Lato Bold"/>
              </a:rPr>
              <a:t>3. Data Cleaning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7015767" y="7496194"/>
            <a:ext cx="3495637" cy="0"/>
          </a:xfrm>
          <a:prstGeom prst="line">
            <a:avLst/>
          </a:prstGeom>
          <a:ln cap="flat" w="9525">
            <a:solidFill>
              <a:srgbClr val="11324D"/>
            </a:solidFill>
            <a:prstDash val="solid"/>
            <a:headEnd type="none" len="sm" w="sm"/>
            <a:tailEnd type="none" len="sm" w="sm"/>
          </a:ln>
        </p:spPr>
      </p:sp>
      <p:grpSp>
        <p:nvGrpSpPr>
          <p:cNvPr name="Group 6" id="6"/>
          <p:cNvGrpSpPr/>
          <p:nvPr/>
        </p:nvGrpSpPr>
        <p:grpSpPr>
          <a:xfrm rot="0">
            <a:off x="-301317" y="-143874"/>
            <a:ext cx="602633" cy="10574748"/>
            <a:chOff x="0" y="0"/>
            <a:chExt cx="158718" cy="2785119"/>
          </a:xfrm>
        </p:grpSpPr>
        <p:sp>
          <p:nvSpPr>
            <p:cNvPr name="Freeform 7" id="7"/>
            <p:cNvSpPr/>
            <p:nvPr/>
          </p:nvSpPr>
          <p:spPr>
            <a:xfrm flipH="false" flipV="false" rot="0">
              <a:off x="0" y="0"/>
              <a:ext cx="158718" cy="2785119"/>
            </a:xfrm>
            <a:custGeom>
              <a:avLst/>
              <a:gdLst/>
              <a:ahLst/>
              <a:cxnLst/>
              <a:rect r="r" b="b" t="t" l="l"/>
              <a:pathLst>
                <a:path h="2785119" w="158718">
                  <a:moveTo>
                    <a:pt x="0" y="0"/>
                  </a:moveTo>
                  <a:lnTo>
                    <a:pt x="158718" y="0"/>
                  </a:lnTo>
                  <a:lnTo>
                    <a:pt x="158718" y="2785119"/>
                  </a:lnTo>
                  <a:lnTo>
                    <a:pt x="0" y="2785119"/>
                  </a:lnTo>
                  <a:close/>
                </a:path>
              </a:pathLst>
            </a:custGeom>
            <a:solidFill>
              <a:srgbClr val="11324D"/>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299843" y="0"/>
            <a:ext cx="11993541" cy="5143500"/>
          </a:xfrm>
          <a:custGeom>
            <a:avLst/>
            <a:gdLst/>
            <a:ahLst/>
            <a:cxnLst/>
            <a:rect r="r" b="b" t="t" l="l"/>
            <a:pathLst>
              <a:path h="5143500" w="11993541">
                <a:moveTo>
                  <a:pt x="0" y="0"/>
                </a:moveTo>
                <a:lnTo>
                  <a:pt x="11993541" y="0"/>
                </a:lnTo>
                <a:lnTo>
                  <a:pt x="11993541" y="5143500"/>
                </a:lnTo>
                <a:lnTo>
                  <a:pt x="0" y="5143500"/>
                </a:lnTo>
                <a:lnTo>
                  <a:pt x="0" y="0"/>
                </a:lnTo>
                <a:close/>
              </a:path>
            </a:pathLst>
          </a:custGeom>
          <a:blipFill>
            <a:blip r:embed="rId2"/>
            <a:stretch>
              <a:fillRect l="0" t="-8227" r="0" b="-47128"/>
            </a:stretch>
          </a:blipFill>
        </p:spPr>
      </p:sp>
      <p:sp>
        <p:nvSpPr>
          <p:cNvPr name="TextBox 10" id="10"/>
          <p:cNvSpPr txBox="true"/>
          <p:nvPr/>
        </p:nvSpPr>
        <p:spPr>
          <a:xfrm rot="0">
            <a:off x="1028700" y="5220815"/>
            <a:ext cx="7730123" cy="1377949"/>
          </a:xfrm>
          <a:prstGeom prst="rect">
            <a:avLst/>
          </a:prstGeom>
        </p:spPr>
        <p:txBody>
          <a:bodyPr anchor="t" rtlCol="false" tIns="0" lIns="0" bIns="0" rIns="0">
            <a:spAutoFit/>
          </a:bodyPr>
          <a:lstStyle/>
          <a:p>
            <a:pPr>
              <a:lnSpc>
                <a:spcPts val="11200"/>
              </a:lnSpc>
            </a:pPr>
            <a:r>
              <a:rPr lang="en-US" sz="8000">
                <a:solidFill>
                  <a:srgbClr val="11324D"/>
                </a:solidFill>
                <a:latin typeface="Lato Bold"/>
              </a:rPr>
              <a:t>01. Introduction</a:t>
            </a:r>
          </a:p>
        </p:txBody>
      </p:sp>
      <p:sp>
        <p:nvSpPr>
          <p:cNvPr name="TextBox 11" id="11"/>
          <p:cNvSpPr txBox="true"/>
          <p:nvPr/>
        </p:nvSpPr>
        <p:spPr>
          <a:xfrm rot="0">
            <a:off x="1479575" y="6617815"/>
            <a:ext cx="6828373" cy="1127761"/>
          </a:xfrm>
          <a:prstGeom prst="rect">
            <a:avLst/>
          </a:prstGeom>
        </p:spPr>
        <p:txBody>
          <a:bodyPr anchor="t" rtlCol="false" tIns="0" lIns="0" bIns="0" rIns="0">
            <a:spAutoFit/>
          </a:bodyPr>
          <a:lstStyle/>
          <a:p>
            <a:pPr>
              <a:lnSpc>
                <a:spcPts val="9239"/>
              </a:lnSpc>
            </a:pPr>
            <a:r>
              <a:rPr lang="en-US" sz="6599">
                <a:solidFill>
                  <a:srgbClr val="11324D"/>
                </a:solidFill>
                <a:latin typeface="Lato Bold"/>
              </a:rPr>
              <a:t>Dataset in general</a:t>
            </a:r>
          </a:p>
        </p:txBody>
      </p:sp>
      <p:sp>
        <p:nvSpPr>
          <p:cNvPr name="TextBox 12" id="12"/>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sp>
        <p:nvSpPr>
          <p:cNvPr name="TextBox 13" id="13"/>
          <p:cNvSpPr txBox="true"/>
          <p:nvPr/>
        </p:nvSpPr>
        <p:spPr>
          <a:xfrm rot="0">
            <a:off x="9492248" y="6239846"/>
            <a:ext cx="7335639" cy="1261110"/>
          </a:xfrm>
          <a:prstGeom prst="rect">
            <a:avLst/>
          </a:prstGeom>
        </p:spPr>
        <p:txBody>
          <a:bodyPr anchor="t" rtlCol="false" tIns="0" lIns="0" bIns="0" rIns="0">
            <a:spAutoFit/>
          </a:bodyPr>
          <a:lstStyle/>
          <a:p>
            <a:pPr>
              <a:lnSpc>
                <a:spcPts val="5039"/>
              </a:lnSpc>
            </a:pPr>
            <a:r>
              <a:rPr lang="en-US" sz="3599">
                <a:solidFill>
                  <a:srgbClr val="11324D"/>
                </a:solidFill>
                <a:latin typeface="Lato Bold"/>
              </a:rPr>
              <a:t>a/ Dataset description</a:t>
            </a:r>
          </a:p>
          <a:p>
            <a:pPr>
              <a:lnSpc>
                <a:spcPts val="5039"/>
              </a:lnSpc>
            </a:pPr>
            <a:r>
              <a:rPr lang="en-US" sz="3599">
                <a:solidFill>
                  <a:srgbClr val="11324D"/>
                </a:solidFill>
                <a:latin typeface="Lato Bold"/>
              </a:rPr>
              <a:t>b/ </a:t>
            </a:r>
            <a:r>
              <a:rPr lang="en-US" sz="3599">
                <a:solidFill>
                  <a:srgbClr val="11324D"/>
                </a:solidFill>
                <a:latin typeface="Lato Bold"/>
              </a:rPr>
              <a:t>Problem Statement and Tools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6" id="6"/>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0" id="10"/>
          <p:cNvGrpSpPr/>
          <p:nvPr/>
        </p:nvGrpSpPr>
        <p:grpSpPr>
          <a:xfrm rot="5400000">
            <a:off x="4140138" y="-4967912"/>
            <a:ext cx="602633" cy="9935825"/>
            <a:chOff x="0" y="0"/>
            <a:chExt cx="158718" cy="2616843"/>
          </a:xfrm>
        </p:grpSpPr>
        <p:sp>
          <p:nvSpPr>
            <p:cNvPr name="Freeform 11" id="11"/>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6"/>
          <a:srcRect l="0" t="0" r="0" b="0"/>
          <a:stretch>
            <a:fillRect/>
          </a:stretch>
        </p:blipFill>
        <p:spPr>
          <a:xfrm flipH="false" flipV="false" rot="0">
            <a:off x="12017059" y="585548"/>
            <a:ext cx="6552650" cy="9100902"/>
          </a:xfrm>
          <a:prstGeom prst="rect">
            <a:avLst/>
          </a:prstGeom>
        </p:spPr>
      </p:pic>
      <p:sp>
        <p:nvSpPr>
          <p:cNvPr name="Freeform 15" id="15"/>
          <p:cNvSpPr/>
          <p:nvPr/>
        </p:nvSpPr>
        <p:spPr>
          <a:xfrm flipH="false" flipV="false" rot="0">
            <a:off x="819161" y="2790002"/>
            <a:ext cx="11862524" cy="6468298"/>
          </a:xfrm>
          <a:custGeom>
            <a:avLst/>
            <a:gdLst/>
            <a:ahLst/>
            <a:cxnLst/>
            <a:rect r="r" b="b" t="t" l="l"/>
            <a:pathLst>
              <a:path h="6468298" w="11862524">
                <a:moveTo>
                  <a:pt x="0" y="0"/>
                </a:moveTo>
                <a:lnTo>
                  <a:pt x="11862525" y="0"/>
                </a:lnTo>
                <a:lnTo>
                  <a:pt x="11862525" y="6468298"/>
                </a:lnTo>
                <a:lnTo>
                  <a:pt x="0" y="6468298"/>
                </a:lnTo>
                <a:lnTo>
                  <a:pt x="0" y="0"/>
                </a:lnTo>
                <a:close/>
              </a:path>
            </a:pathLst>
          </a:custGeom>
          <a:blipFill>
            <a:blip r:embed="rId7"/>
            <a:stretch>
              <a:fillRect l="0" t="0" r="0" b="0"/>
            </a:stretch>
          </a:blipFill>
        </p:spPr>
      </p:sp>
      <p:sp>
        <p:nvSpPr>
          <p:cNvPr name="TextBox 16" id="16"/>
          <p:cNvSpPr txBox="true"/>
          <p:nvPr/>
        </p:nvSpPr>
        <p:spPr>
          <a:xfrm rot="0">
            <a:off x="1028700" y="1588028"/>
            <a:ext cx="9800954" cy="679450"/>
          </a:xfrm>
          <a:prstGeom prst="rect">
            <a:avLst/>
          </a:prstGeom>
        </p:spPr>
        <p:txBody>
          <a:bodyPr anchor="t" rtlCol="false" tIns="0" lIns="0" bIns="0" rIns="0">
            <a:spAutoFit/>
          </a:bodyPr>
          <a:lstStyle/>
          <a:p>
            <a:pPr>
              <a:lnSpc>
                <a:spcPts val="5599"/>
              </a:lnSpc>
            </a:pPr>
            <a:r>
              <a:rPr lang="en-US" sz="3999">
                <a:solidFill>
                  <a:srgbClr val="FBF7F0"/>
                </a:solidFill>
                <a:latin typeface="Lato Bold"/>
              </a:rPr>
              <a:t>Overview of attribute values</a:t>
            </a:r>
          </a:p>
        </p:txBody>
      </p:sp>
      <p:sp>
        <p:nvSpPr>
          <p:cNvPr name="TextBox 17" id="17"/>
          <p:cNvSpPr txBox="true"/>
          <p:nvPr/>
        </p:nvSpPr>
        <p:spPr>
          <a:xfrm rot="0">
            <a:off x="1019175" y="252384"/>
            <a:ext cx="7126379" cy="1193800"/>
          </a:xfrm>
          <a:prstGeom prst="rect">
            <a:avLst/>
          </a:prstGeom>
        </p:spPr>
        <p:txBody>
          <a:bodyPr anchor="t" rtlCol="false" tIns="0" lIns="0" bIns="0" rIns="0">
            <a:spAutoFit/>
          </a:bodyPr>
          <a:lstStyle/>
          <a:p>
            <a:pPr>
              <a:lnSpc>
                <a:spcPts val="9799"/>
              </a:lnSpc>
            </a:pPr>
            <a:r>
              <a:rPr lang="en-US" sz="6999">
                <a:solidFill>
                  <a:srgbClr val="FBF7F0"/>
                </a:solidFill>
                <a:latin typeface="Lato Bold"/>
              </a:rPr>
              <a:t>3. Data Cleaning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6" id="6"/>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0" id="10"/>
          <p:cNvGrpSpPr/>
          <p:nvPr/>
        </p:nvGrpSpPr>
        <p:grpSpPr>
          <a:xfrm rot="5400000">
            <a:off x="4140138" y="-4967912"/>
            <a:ext cx="602633" cy="9935825"/>
            <a:chOff x="0" y="0"/>
            <a:chExt cx="158718" cy="2616843"/>
          </a:xfrm>
        </p:grpSpPr>
        <p:sp>
          <p:nvSpPr>
            <p:cNvPr name="Freeform 11" id="11"/>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6"/>
          <a:srcRect l="0" t="0" r="0" b="0"/>
          <a:stretch>
            <a:fillRect/>
          </a:stretch>
        </p:blipFill>
        <p:spPr>
          <a:xfrm flipH="false" flipV="false" rot="0">
            <a:off x="12017059" y="585548"/>
            <a:ext cx="6552650" cy="9100902"/>
          </a:xfrm>
          <a:prstGeom prst="rect">
            <a:avLst/>
          </a:prstGeom>
        </p:spPr>
      </p:pic>
      <p:sp>
        <p:nvSpPr>
          <p:cNvPr name="Freeform 15" id="15"/>
          <p:cNvSpPr/>
          <p:nvPr/>
        </p:nvSpPr>
        <p:spPr>
          <a:xfrm flipH="false" flipV="false" rot="0">
            <a:off x="2527357" y="2634037"/>
            <a:ext cx="8991779" cy="7652963"/>
          </a:xfrm>
          <a:custGeom>
            <a:avLst/>
            <a:gdLst/>
            <a:ahLst/>
            <a:cxnLst/>
            <a:rect r="r" b="b" t="t" l="l"/>
            <a:pathLst>
              <a:path h="7652963" w="8991779">
                <a:moveTo>
                  <a:pt x="0" y="0"/>
                </a:moveTo>
                <a:lnTo>
                  <a:pt x="8991779" y="0"/>
                </a:lnTo>
                <a:lnTo>
                  <a:pt x="8991779" y="7652963"/>
                </a:lnTo>
                <a:lnTo>
                  <a:pt x="0" y="7652963"/>
                </a:lnTo>
                <a:lnTo>
                  <a:pt x="0" y="0"/>
                </a:lnTo>
                <a:close/>
              </a:path>
            </a:pathLst>
          </a:custGeom>
          <a:blipFill>
            <a:blip r:embed="rId7"/>
            <a:stretch>
              <a:fillRect l="0" t="0" r="0" b="0"/>
            </a:stretch>
          </a:blipFill>
        </p:spPr>
      </p:sp>
      <p:sp>
        <p:nvSpPr>
          <p:cNvPr name="TextBox 16" id="16"/>
          <p:cNvSpPr txBox="true"/>
          <p:nvPr/>
        </p:nvSpPr>
        <p:spPr>
          <a:xfrm rot="0">
            <a:off x="1372775" y="1600213"/>
            <a:ext cx="9800954" cy="530860"/>
          </a:xfrm>
          <a:prstGeom prst="rect">
            <a:avLst/>
          </a:prstGeom>
        </p:spPr>
        <p:txBody>
          <a:bodyPr anchor="t" rtlCol="false" tIns="0" lIns="0" bIns="0" rIns="0">
            <a:spAutoFit/>
          </a:bodyPr>
          <a:lstStyle/>
          <a:p>
            <a:pPr>
              <a:lnSpc>
                <a:spcPts val="4339"/>
              </a:lnSpc>
            </a:pPr>
            <a:r>
              <a:rPr lang="en-US" sz="3099">
                <a:solidFill>
                  <a:srgbClr val="FBF7F0"/>
                </a:solidFill>
                <a:latin typeface="Lato Bold"/>
              </a:rPr>
              <a:t>Grouping infrequently occurring crimes</a:t>
            </a:r>
          </a:p>
        </p:txBody>
      </p:sp>
      <p:sp>
        <p:nvSpPr>
          <p:cNvPr name="TextBox 17" id="17"/>
          <p:cNvSpPr txBox="true"/>
          <p:nvPr/>
        </p:nvSpPr>
        <p:spPr>
          <a:xfrm rot="0">
            <a:off x="607175" y="358153"/>
            <a:ext cx="7439926" cy="1127760"/>
          </a:xfrm>
          <a:prstGeom prst="rect">
            <a:avLst/>
          </a:prstGeom>
        </p:spPr>
        <p:txBody>
          <a:bodyPr anchor="t" rtlCol="false" tIns="0" lIns="0" bIns="0" rIns="0">
            <a:spAutoFit/>
          </a:bodyPr>
          <a:lstStyle/>
          <a:p>
            <a:pPr>
              <a:lnSpc>
                <a:spcPts val="9240"/>
              </a:lnSpc>
            </a:pPr>
            <a:r>
              <a:rPr lang="en-US" sz="6600">
                <a:solidFill>
                  <a:srgbClr val="FBF7F0"/>
                </a:solidFill>
                <a:latin typeface="Lato Bold"/>
              </a:rPr>
              <a:t>3. Data Cleaning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6" id="6"/>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0" id="10"/>
          <p:cNvGrpSpPr/>
          <p:nvPr/>
        </p:nvGrpSpPr>
        <p:grpSpPr>
          <a:xfrm rot="5400000">
            <a:off x="4140138" y="-4967912"/>
            <a:ext cx="602633" cy="9935825"/>
            <a:chOff x="0" y="0"/>
            <a:chExt cx="158718" cy="2616843"/>
          </a:xfrm>
        </p:grpSpPr>
        <p:sp>
          <p:nvSpPr>
            <p:cNvPr name="Freeform 11" id="11"/>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6"/>
          <a:srcRect l="0" t="0" r="0" b="0"/>
          <a:stretch>
            <a:fillRect/>
          </a:stretch>
        </p:blipFill>
        <p:spPr>
          <a:xfrm flipH="false" flipV="false" rot="0">
            <a:off x="12017059" y="585548"/>
            <a:ext cx="6552650" cy="9100902"/>
          </a:xfrm>
          <a:prstGeom prst="rect">
            <a:avLst/>
          </a:prstGeom>
        </p:spPr>
      </p:pic>
      <p:sp>
        <p:nvSpPr>
          <p:cNvPr name="Freeform 15" id="15"/>
          <p:cNvSpPr/>
          <p:nvPr/>
        </p:nvSpPr>
        <p:spPr>
          <a:xfrm flipH="false" flipV="false" rot="0">
            <a:off x="607175" y="3953508"/>
            <a:ext cx="11862524" cy="3472832"/>
          </a:xfrm>
          <a:custGeom>
            <a:avLst/>
            <a:gdLst/>
            <a:ahLst/>
            <a:cxnLst/>
            <a:rect r="r" b="b" t="t" l="l"/>
            <a:pathLst>
              <a:path h="3472832" w="11862524">
                <a:moveTo>
                  <a:pt x="0" y="0"/>
                </a:moveTo>
                <a:lnTo>
                  <a:pt x="11862524" y="0"/>
                </a:lnTo>
                <a:lnTo>
                  <a:pt x="11862524" y="3472832"/>
                </a:lnTo>
                <a:lnTo>
                  <a:pt x="0" y="3472832"/>
                </a:lnTo>
                <a:lnTo>
                  <a:pt x="0" y="0"/>
                </a:lnTo>
                <a:close/>
              </a:path>
            </a:pathLst>
          </a:custGeom>
          <a:blipFill>
            <a:blip r:embed="rId7"/>
            <a:stretch>
              <a:fillRect l="0" t="0" r="0" b="0"/>
            </a:stretch>
          </a:blipFill>
        </p:spPr>
      </p:sp>
      <p:sp>
        <p:nvSpPr>
          <p:cNvPr name="TextBox 16" id="16"/>
          <p:cNvSpPr txBox="true"/>
          <p:nvPr/>
        </p:nvSpPr>
        <p:spPr>
          <a:xfrm rot="0">
            <a:off x="1372775" y="1600213"/>
            <a:ext cx="9800954" cy="530860"/>
          </a:xfrm>
          <a:prstGeom prst="rect">
            <a:avLst/>
          </a:prstGeom>
        </p:spPr>
        <p:txBody>
          <a:bodyPr anchor="t" rtlCol="false" tIns="0" lIns="0" bIns="0" rIns="0">
            <a:spAutoFit/>
          </a:bodyPr>
          <a:lstStyle/>
          <a:p>
            <a:pPr>
              <a:lnSpc>
                <a:spcPts val="4339"/>
              </a:lnSpc>
            </a:pPr>
            <a:r>
              <a:rPr lang="en-US" sz="3099">
                <a:solidFill>
                  <a:srgbClr val="FBF7F0"/>
                </a:solidFill>
                <a:latin typeface="Lato Bold"/>
              </a:rPr>
              <a:t>Replace those 13 classes with label 'Others'</a:t>
            </a:r>
          </a:p>
        </p:txBody>
      </p:sp>
      <p:sp>
        <p:nvSpPr>
          <p:cNvPr name="TextBox 17" id="17"/>
          <p:cNvSpPr txBox="true"/>
          <p:nvPr/>
        </p:nvSpPr>
        <p:spPr>
          <a:xfrm rot="0">
            <a:off x="607175" y="358153"/>
            <a:ext cx="7439926" cy="1127760"/>
          </a:xfrm>
          <a:prstGeom prst="rect">
            <a:avLst/>
          </a:prstGeom>
        </p:spPr>
        <p:txBody>
          <a:bodyPr anchor="t" rtlCol="false" tIns="0" lIns="0" bIns="0" rIns="0">
            <a:spAutoFit/>
          </a:bodyPr>
          <a:lstStyle/>
          <a:p>
            <a:pPr>
              <a:lnSpc>
                <a:spcPts val="9240"/>
              </a:lnSpc>
            </a:pPr>
            <a:r>
              <a:rPr lang="en-US" sz="6600">
                <a:solidFill>
                  <a:srgbClr val="FBF7F0"/>
                </a:solidFill>
                <a:latin typeface="Lato Bold"/>
              </a:rPr>
              <a:t>3. Data Cleaning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6" id="6"/>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0" id="10"/>
          <p:cNvGrpSpPr/>
          <p:nvPr/>
        </p:nvGrpSpPr>
        <p:grpSpPr>
          <a:xfrm rot="5400000">
            <a:off x="4140138" y="-4967912"/>
            <a:ext cx="602633" cy="9935825"/>
            <a:chOff x="0" y="0"/>
            <a:chExt cx="158718" cy="2616843"/>
          </a:xfrm>
        </p:grpSpPr>
        <p:sp>
          <p:nvSpPr>
            <p:cNvPr name="Freeform 11" id="11"/>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6"/>
          <a:srcRect l="0" t="0" r="0" b="0"/>
          <a:stretch>
            <a:fillRect/>
          </a:stretch>
        </p:blipFill>
        <p:spPr>
          <a:xfrm flipH="false" flipV="false" rot="0">
            <a:off x="12017059" y="585548"/>
            <a:ext cx="6552650" cy="9100902"/>
          </a:xfrm>
          <a:prstGeom prst="rect">
            <a:avLst/>
          </a:prstGeom>
        </p:spPr>
      </p:pic>
      <p:sp>
        <p:nvSpPr>
          <p:cNvPr name="Freeform 15" id="15"/>
          <p:cNvSpPr/>
          <p:nvPr/>
        </p:nvSpPr>
        <p:spPr>
          <a:xfrm flipH="false" flipV="false" rot="0">
            <a:off x="1372775" y="2828928"/>
            <a:ext cx="10579427" cy="6247609"/>
          </a:xfrm>
          <a:custGeom>
            <a:avLst/>
            <a:gdLst/>
            <a:ahLst/>
            <a:cxnLst/>
            <a:rect r="r" b="b" t="t" l="l"/>
            <a:pathLst>
              <a:path h="6247609" w="10579427">
                <a:moveTo>
                  <a:pt x="0" y="0"/>
                </a:moveTo>
                <a:lnTo>
                  <a:pt x="10579427" y="0"/>
                </a:lnTo>
                <a:lnTo>
                  <a:pt x="10579427" y="6247609"/>
                </a:lnTo>
                <a:lnTo>
                  <a:pt x="0" y="6247609"/>
                </a:lnTo>
                <a:lnTo>
                  <a:pt x="0" y="0"/>
                </a:lnTo>
                <a:close/>
              </a:path>
            </a:pathLst>
          </a:custGeom>
          <a:blipFill>
            <a:blip r:embed="rId7"/>
            <a:stretch>
              <a:fillRect l="0" t="0" r="0" b="0"/>
            </a:stretch>
          </a:blipFill>
        </p:spPr>
      </p:sp>
      <p:sp>
        <p:nvSpPr>
          <p:cNvPr name="TextBox 16" id="16"/>
          <p:cNvSpPr txBox="true"/>
          <p:nvPr/>
        </p:nvSpPr>
        <p:spPr>
          <a:xfrm rot="0">
            <a:off x="1372775" y="1600213"/>
            <a:ext cx="9800954" cy="530860"/>
          </a:xfrm>
          <a:prstGeom prst="rect">
            <a:avLst/>
          </a:prstGeom>
        </p:spPr>
        <p:txBody>
          <a:bodyPr anchor="t" rtlCol="false" tIns="0" lIns="0" bIns="0" rIns="0">
            <a:spAutoFit/>
          </a:bodyPr>
          <a:lstStyle/>
          <a:p>
            <a:pPr>
              <a:lnSpc>
                <a:spcPts val="4339"/>
              </a:lnSpc>
            </a:pPr>
            <a:r>
              <a:rPr lang="en-US" sz="3099">
                <a:solidFill>
                  <a:srgbClr val="FBF7F0"/>
                </a:solidFill>
                <a:latin typeface="Lato Bold"/>
              </a:rPr>
              <a:t>Replace those 13 classes with label 'Others'</a:t>
            </a:r>
          </a:p>
        </p:txBody>
      </p:sp>
      <p:sp>
        <p:nvSpPr>
          <p:cNvPr name="TextBox 17" id="17"/>
          <p:cNvSpPr txBox="true"/>
          <p:nvPr/>
        </p:nvSpPr>
        <p:spPr>
          <a:xfrm rot="0">
            <a:off x="607175" y="358153"/>
            <a:ext cx="7439926" cy="1127760"/>
          </a:xfrm>
          <a:prstGeom prst="rect">
            <a:avLst/>
          </a:prstGeom>
        </p:spPr>
        <p:txBody>
          <a:bodyPr anchor="t" rtlCol="false" tIns="0" lIns="0" bIns="0" rIns="0">
            <a:spAutoFit/>
          </a:bodyPr>
          <a:lstStyle/>
          <a:p>
            <a:pPr>
              <a:lnSpc>
                <a:spcPts val="9240"/>
              </a:lnSpc>
            </a:pPr>
            <a:r>
              <a:rPr lang="en-US" sz="6600">
                <a:solidFill>
                  <a:srgbClr val="FBF7F0"/>
                </a:solidFill>
                <a:latin typeface="Lato Bold"/>
              </a:rPr>
              <a:t>3. Data Cleaning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5400000">
            <a:off x="15943783" y="7942783"/>
            <a:ext cx="665117" cy="1965916"/>
            <a:chOff x="0" y="0"/>
            <a:chExt cx="717293" cy="2120133"/>
          </a:xfrm>
        </p:grpSpPr>
        <p:sp>
          <p:nvSpPr>
            <p:cNvPr name="Freeform 4" id="4"/>
            <p:cNvSpPr/>
            <p:nvPr/>
          </p:nvSpPr>
          <p:spPr>
            <a:xfrm flipH="false" flipV="false" rot="0">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AutoShape 5" id="5"/>
          <p:cNvSpPr/>
          <p:nvPr/>
        </p:nvSpPr>
        <p:spPr>
          <a:xfrm rot="-5400000">
            <a:off x="-2835149" y="5384926"/>
            <a:ext cx="7718174" cy="0"/>
          </a:xfrm>
          <a:prstGeom prst="line">
            <a:avLst/>
          </a:prstGeom>
          <a:ln cap="flat" w="9525">
            <a:solidFill>
              <a:srgbClr val="11324D"/>
            </a:solidFill>
            <a:prstDash val="solid"/>
            <a:headEnd type="none" len="sm" w="sm"/>
            <a:tailEnd type="none" len="sm" w="sm"/>
          </a:ln>
        </p:spPr>
      </p:sp>
      <p:sp>
        <p:nvSpPr>
          <p:cNvPr name="Freeform 6" id="6"/>
          <p:cNvSpPr/>
          <p:nvPr/>
        </p:nvSpPr>
        <p:spPr>
          <a:xfrm flipH="false" flipV="false" rot="0">
            <a:off x="1561034" y="2828928"/>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70559" y="4736592"/>
            <a:ext cx="458876" cy="399407"/>
          </a:xfrm>
          <a:custGeom>
            <a:avLst/>
            <a:gdLst/>
            <a:ahLst/>
            <a:cxnLst/>
            <a:rect r="r" b="b" t="t" l="l"/>
            <a:pathLst>
              <a:path h="399407" w="458876">
                <a:moveTo>
                  <a:pt x="0" y="0"/>
                </a:moveTo>
                <a:lnTo>
                  <a:pt x="458876" y="0"/>
                </a:lnTo>
                <a:lnTo>
                  <a:pt x="458876" y="399407"/>
                </a:lnTo>
                <a:lnTo>
                  <a:pt x="0" y="399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559" y="6642154"/>
            <a:ext cx="458876" cy="399407"/>
          </a:xfrm>
          <a:custGeom>
            <a:avLst/>
            <a:gdLst/>
            <a:ahLst/>
            <a:cxnLst/>
            <a:rect r="r" b="b" t="t" l="l"/>
            <a:pathLst>
              <a:path h="399407" w="458876">
                <a:moveTo>
                  <a:pt x="0" y="0"/>
                </a:moveTo>
                <a:lnTo>
                  <a:pt x="458876" y="0"/>
                </a:lnTo>
                <a:lnTo>
                  <a:pt x="458876" y="399406"/>
                </a:lnTo>
                <a:lnTo>
                  <a:pt x="0" y="399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509439" y="8727320"/>
            <a:ext cx="1533806" cy="349217"/>
          </a:xfrm>
          <a:prstGeom prst="rect">
            <a:avLst/>
          </a:prstGeom>
        </p:spPr>
        <p:txBody>
          <a:bodyPr anchor="t" rtlCol="false" tIns="0" lIns="0" bIns="0" rIns="0">
            <a:spAutoFit/>
          </a:bodyPr>
          <a:lstStyle/>
          <a:p>
            <a:pPr algn="ctr">
              <a:lnSpc>
                <a:spcPts val="2800"/>
              </a:lnSpc>
            </a:pPr>
            <a:r>
              <a:rPr lang="en-US" sz="2000">
                <a:solidFill>
                  <a:srgbClr val="FFFFFF"/>
                </a:solidFill>
                <a:latin typeface="Lato Bold"/>
              </a:rPr>
              <a:t>MORE</a:t>
            </a:r>
          </a:p>
        </p:txBody>
      </p:sp>
      <p:grpSp>
        <p:nvGrpSpPr>
          <p:cNvPr name="Group 10" id="10"/>
          <p:cNvGrpSpPr/>
          <p:nvPr/>
        </p:nvGrpSpPr>
        <p:grpSpPr>
          <a:xfrm rot="5400000">
            <a:off x="4140138" y="-4967912"/>
            <a:ext cx="602633" cy="9935825"/>
            <a:chOff x="0" y="0"/>
            <a:chExt cx="158718" cy="2616843"/>
          </a:xfrm>
        </p:grpSpPr>
        <p:sp>
          <p:nvSpPr>
            <p:cNvPr name="Freeform 11" id="11"/>
            <p:cNvSpPr/>
            <p:nvPr/>
          </p:nvSpPr>
          <p:spPr>
            <a:xfrm flipH="false" flipV="false" rot="0">
              <a:off x="0" y="0"/>
              <a:ext cx="158718" cy="2616843"/>
            </a:xfrm>
            <a:custGeom>
              <a:avLst/>
              <a:gdLst/>
              <a:ahLst/>
              <a:cxnLst/>
              <a:rect r="r" b="b" t="t" l="l"/>
              <a:pathLst>
                <a:path h="2616843" w="158718">
                  <a:moveTo>
                    <a:pt x="0" y="0"/>
                  </a:moveTo>
                  <a:lnTo>
                    <a:pt x="158718" y="0"/>
                  </a:lnTo>
                  <a:lnTo>
                    <a:pt x="158718" y="2616843"/>
                  </a:lnTo>
                  <a:lnTo>
                    <a:pt x="0" y="2616843"/>
                  </a:lnTo>
                  <a:close/>
                </a:path>
              </a:pathLst>
            </a:custGeom>
            <a:solidFill>
              <a:srgbClr val="11324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26458" y="-336514"/>
            <a:ext cx="20429835" cy="10623514"/>
          </a:xfrm>
          <a:custGeom>
            <a:avLst/>
            <a:gdLst/>
            <a:ahLst/>
            <a:cxnLst/>
            <a:rect r="r" b="b" t="t" l="l"/>
            <a:pathLst>
              <a:path h="10623514" w="20429835">
                <a:moveTo>
                  <a:pt x="0" y="0"/>
                </a:moveTo>
                <a:lnTo>
                  <a:pt x="20429835" y="0"/>
                </a:lnTo>
                <a:lnTo>
                  <a:pt x="20429835" y="10623514"/>
                </a:lnTo>
                <a:lnTo>
                  <a:pt x="0" y="10623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6"/>
          <a:srcRect l="0" t="0" r="0" b="0"/>
          <a:stretch>
            <a:fillRect/>
          </a:stretch>
        </p:blipFill>
        <p:spPr>
          <a:xfrm flipH="false" flipV="false" rot="0">
            <a:off x="12017059" y="585548"/>
            <a:ext cx="6552650" cy="9100902"/>
          </a:xfrm>
          <a:prstGeom prst="rect">
            <a:avLst/>
          </a:prstGeom>
        </p:spPr>
      </p:pic>
      <p:sp>
        <p:nvSpPr>
          <p:cNvPr name="Freeform 15" id="15"/>
          <p:cNvSpPr/>
          <p:nvPr/>
        </p:nvSpPr>
        <p:spPr>
          <a:xfrm flipH="false" flipV="false" rot="0">
            <a:off x="1019175" y="3201707"/>
            <a:ext cx="11862524" cy="5573238"/>
          </a:xfrm>
          <a:custGeom>
            <a:avLst/>
            <a:gdLst/>
            <a:ahLst/>
            <a:cxnLst/>
            <a:rect r="r" b="b" t="t" l="l"/>
            <a:pathLst>
              <a:path h="5573238" w="11862524">
                <a:moveTo>
                  <a:pt x="0" y="0"/>
                </a:moveTo>
                <a:lnTo>
                  <a:pt x="11862524" y="0"/>
                </a:lnTo>
                <a:lnTo>
                  <a:pt x="11862524" y="5573238"/>
                </a:lnTo>
                <a:lnTo>
                  <a:pt x="0" y="5573238"/>
                </a:lnTo>
                <a:lnTo>
                  <a:pt x="0" y="0"/>
                </a:lnTo>
                <a:close/>
              </a:path>
            </a:pathLst>
          </a:custGeom>
          <a:blipFill>
            <a:blip r:embed="rId7"/>
            <a:stretch>
              <a:fillRect l="0" t="0" r="0" b="0"/>
            </a:stretch>
          </a:blipFill>
        </p:spPr>
      </p:sp>
      <p:sp>
        <p:nvSpPr>
          <p:cNvPr name="TextBox 16" id="16"/>
          <p:cNvSpPr txBox="true"/>
          <p:nvPr/>
        </p:nvSpPr>
        <p:spPr>
          <a:xfrm rot="0">
            <a:off x="1372775" y="1600213"/>
            <a:ext cx="9800954" cy="530860"/>
          </a:xfrm>
          <a:prstGeom prst="rect">
            <a:avLst/>
          </a:prstGeom>
        </p:spPr>
        <p:txBody>
          <a:bodyPr anchor="t" rtlCol="false" tIns="0" lIns="0" bIns="0" rIns="0">
            <a:spAutoFit/>
          </a:bodyPr>
          <a:lstStyle/>
          <a:p>
            <a:pPr>
              <a:lnSpc>
                <a:spcPts val="4339"/>
              </a:lnSpc>
            </a:pPr>
            <a:r>
              <a:rPr lang="en-US" sz="3099">
                <a:solidFill>
                  <a:srgbClr val="FBF7F0"/>
                </a:solidFill>
                <a:latin typeface="Lato Bold"/>
              </a:rPr>
              <a:t>Convert 16 crime classification classes into numbers</a:t>
            </a:r>
          </a:p>
        </p:txBody>
      </p:sp>
      <p:sp>
        <p:nvSpPr>
          <p:cNvPr name="TextBox 17" id="17"/>
          <p:cNvSpPr txBox="true"/>
          <p:nvPr/>
        </p:nvSpPr>
        <p:spPr>
          <a:xfrm rot="0">
            <a:off x="607175" y="358153"/>
            <a:ext cx="7439926" cy="1127760"/>
          </a:xfrm>
          <a:prstGeom prst="rect">
            <a:avLst/>
          </a:prstGeom>
        </p:spPr>
        <p:txBody>
          <a:bodyPr anchor="t" rtlCol="false" tIns="0" lIns="0" bIns="0" rIns="0">
            <a:spAutoFit/>
          </a:bodyPr>
          <a:lstStyle/>
          <a:p>
            <a:pPr>
              <a:lnSpc>
                <a:spcPts val="9240"/>
              </a:lnSpc>
            </a:pPr>
            <a:r>
              <a:rPr lang="en-US" sz="6600">
                <a:solidFill>
                  <a:srgbClr val="FBF7F0"/>
                </a:solidFill>
                <a:latin typeface="Lato Bold"/>
              </a:rPr>
              <a:t>3. Data Cleaning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5400000">
            <a:off x="5612872" y="-6158430"/>
            <a:ext cx="6912639" cy="18893612"/>
            <a:chOff x="0" y="0"/>
            <a:chExt cx="1820613" cy="4976095"/>
          </a:xfrm>
        </p:grpSpPr>
        <p:sp>
          <p:nvSpPr>
            <p:cNvPr name="Freeform 3" id="3"/>
            <p:cNvSpPr/>
            <p:nvPr/>
          </p:nvSpPr>
          <p:spPr>
            <a:xfrm flipH="false" flipV="false" rot="0">
              <a:off x="0" y="0"/>
              <a:ext cx="1820613" cy="4976095"/>
            </a:xfrm>
            <a:custGeom>
              <a:avLst/>
              <a:gdLst/>
              <a:ahLst/>
              <a:cxnLst/>
              <a:rect r="r" b="b" t="t" l="l"/>
              <a:pathLst>
                <a:path h="4976095" w="1820613">
                  <a:moveTo>
                    <a:pt x="0" y="0"/>
                  </a:moveTo>
                  <a:lnTo>
                    <a:pt x="1820613" y="0"/>
                  </a:lnTo>
                  <a:lnTo>
                    <a:pt x="1820613" y="4976095"/>
                  </a:lnTo>
                  <a:lnTo>
                    <a:pt x="0" y="4976095"/>
                  </a:lnTo>
                  <a:close/>
                </a:path>
              </a:pathLst>
            </a:custGeom>
            <a:solidFill>
              <a:srgbClr val="1132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028700" y="9253538"/>
            <a:ext cx="16230600" cy="4762"/>
          </a:xfrm>
          <a:prstGeom prst="line">
            <a:avLst/>
          </a:prstGeom>
          <a:ln cap="flat" w="9525">
            <a:solidFill>
              <a:srgbClr val="11324D"/>
            </a:solidFill>
            <a:prstDash val="solid"/>
            <a:headEnd type="none" len="sm" w="sm"/>
            <a:tailEnd type="none" len="sm" w="sm"/>
          </a:ln>
        </p:spPr>
      </p:sp>
      <p:grpSp>
        <p:nvGrpSpPr>
          <p:cNvPr name="Group 6" id="6"/>
          <p:cNvGrpSpPr/>
          <p:nvPr/>
        </p:nvGrpSpPr>
        <p:grpSpPr>
          <a:xfrm rot="0">
            <a:off x="1028701" y="4037807"/>
            <a:ext cx="16230600" cy="5439486"/>
            <a:chOff x="0" y="0"/>
            <a:chExt cx="21640800" cy="7252649"/>
          </a:xfrm>
        </p:grpSpPr>
        <p:pic>
          <p:nvPicPr>
            <p:cNvPr name="Picture 7" id="7"/>
            <p:cNvPicPr>
              <a:picLocks noChangeAspect="true"/>
            </p:cNvPicPr>
            <p:nvPr/>
          </p:nvPicPr>
          <p:blipFill>
            <a:blip r:embed="rId2"/>
            <a:srcRect l="0" t="27657" r="0" b="27657"/>
            <a:stretch>
              <a:fillRect/>
            </a:stretch>
          </p:blipFill>
          <p:spPr>
            <a:xfrm flipH="false" flipV="false">
              <a:off x="0" y="0"/>
              <a:ext cx="21640800" cy="7252649"/>
            </a:xfrm>
            <a:prstGeom prst="rect">
              <a:avLst/>
            </a:prstGeom>
          </p:spPr>
        </p:pic>
      </p:grpSp>
      <p:grpSp>
        <p:nvGrpSpPr>
          <p:cNvPr name="Group 8" id="8"/>
          <p:cNvGrpSpPr/>
          <p:nvPr/>
        </p:nvGrpSpPr>
        <p:grpSpPr>
          <a:xfrm rot="0">
            <a:off x="1482567" y="5195824"/>
            <a:ext cx="3449683" cy="3449683"/>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659611" y="5372874"/>
            <a:ext cx="3095595" cy="3095582"/>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t="0" r="-24999" b="0"/>
              </a:stretch>
            </a:blipFill>
          </p:spPr>
        </p:sp>
      </p:grpSp>
      <p:sp>
        <p:nvSpPr>
          <p:cNvPr name="TextBox 13" id="13"/>
          <p:cNvSpPr txBox="true"/>
          <p:nvPr/>
        </p:nvSpPr>
        <p:spPr>
          <a:xfrm rot="0">
            <a:off x="2032738" y="1816220"/>
            <a:ext cx="14222527" cy="1472157"/>
          </a:xfrm>
          <a:prstGeom prst="rect">
            <a:avLst/>
          </a:prstGeom>
        </p:spPr>
        <p:txBody>
          <a:bodyPr anchor="t" rtlCol="false" tIns="0" lIns="0" bIns="0" rIns="0">
            <a:spAutoFit/>
          </a:bodyPr>
          <a:lstStyle/>
          <a:p>
            <a:pPr algn="ctr">
              <a:lnSpc>
                <a:spcPts val="12068"/>
              </a:lnSpc>
            </a:pPr>
            <a:r>
              <a:rPr lang="en-US" sz="8620">
                <a:solidFill>
                  <a:srgbClr val="FBF7F0"/>
                </a:solidFill>
                <a:latin typeface="Lato Bold"/>
              </a:rPr>
              <a:t>4. Post Processing Data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5400000">
            <a:off x="5612872" y="-6158430"/>
            <a:ext cx="6912639" cy="18893612"/>
            <a:chOff x="0" y="0"/>
            <a:chExt cx="1820613" cy="4976095"/>
          </a:xfrm>
        </p:grpSpPr>
        <p:sp>
          <p:nvSpPr>
            <p:cNvPr name="Freeform 3" id="3"/>
            <p:cNvSpPr/>
            <p:nvPr/>
          </p:nvSpPr>
          <p:spPr>
            <a:xfrm flipH="false" flipV="false" rot="0">
              <a:off x="0" y="0"/>
              <a:ext cx="1820613" cy="4976095"/>
            </a:xfrm>
            <a:custGeom>
              <a:avLst/>
              <a:gdLst/>
              <a:ahLst/>
              <a:cxnLst/>
              <a:rect r="r" b="b" t="t" l="l"/>
              <a:pathLst>
                <a:path h="4976095" w="1820613">
                  <a:moveTo>
                    <a:pt x="0" y="0"/>
                  </a:moveTo>
                  <a:lnTo>
                    <a:pt x="1820613" y="0"/>
                  </a:lnTo>
                  <a:lnTo>
                    <a:pt x="1820613" y="4976095"/>
                  </a:lnTo>
                  <a:lnTo>
                    <a:pt x="0" y="4976095"/>
                  </a:lnTo>
                  <a:close/>
                </a:path>
              </a:pathLst>
            </a:custGeom>
            <a:solidFill>
              <a:srgbClr val="1132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028700" y="9253538"/>
            <a:ext cx="16230600" cy="4762"/>
          </a:xfrm>
          <a:prstGeom prst="line">
            <a:avLst/>
          </a:prstGeom>
          <a:ln cap="flat" w="9525">
            <a:solidFill>
              <a:srgbClr val="11324D"/>
            </a:solidFill>
            <a:prstDash val="solid"/>
            <a:headEnd type="none" len="sm" w="sm"/>
            <a:tailEnd type="none" len="sm" w="sm"/>
          </a:ln>
        </p:spPr>
      </p:sp>
      <p:sp>
        <p:nvSpPr>
          <p:cNvPr name="TextBox 6" id="6"/>
          <p:cNvSpPr txBox="true"/>
          <p:nvPr/>
        </p:nvSpPr>
        <p:spPr>
          <a:xfrm rot="0">
            <a:off x="2327902" y="866775"/>
            <a:ext cx="13482578" cy="1377944"/>
          </a:xfrm>
          <a:prstGeom prst="rect">
            <a:avLst/>
          </a:prstGeom>
        </p:spPr>
        <p:txBody>
          <a:bodyPr anchor="t" rtlCol="false" tIns="0" lIns="0" bIns="0" rIns="0">
            <a:spAutoFit/>
          </a:bodyPr>
          <a:lstStyle/>
          <a:p>
            <a:pPr algn="ctr">
              <a:lnSpc>
                <a:spcPts val="11200"/>
              </a:lnSpc>
            </a:pPr>
            <a:r>
              <a:rPr lang="en-US" sz="8000">
                <a:solidFill>
                  <a:srgbClr val="FBF7F0"/>
                </a:solidFill>
                <a:latin typeface="Lato Bold"/>
              </a:rPr>
              <a:t>Post Processing Data</a:t>
            </a:r>
          </a:p>
        </p:txBody>
      </p:sp>
      <p:sp>
        <p:nvSpPr>
          <p:cNvPr name="Freeform 7" id="7"/>
          <p:cNvSpPr/>
          <p:nvPr/>
        </p:nvSpPr>
        <p:spPr>
          <a:xfrm flipH="false" flipV="false" rot="0">
            <a:off x="0" y="3288377"/>
            <a:ext cx="18288000" cy="6893423"/>
          </a:xfrm>
          <a:custGeom>
            <a:avLst/>
            <a:gdLst/>
            <a:ahLst/>
            <a:cxnLst/>
            <a:rect r="r" b="b" t="t" l="l"/>
            <a:pathLst>
              <a:path h="6893423" w="18288000">
                <a:moveTo>
                  <a:pt x="0" y="0"/>
                </a:moveTo>
                <a:lnTo>
                  <a:pt x="18288000" y="0"/>
                </a:lnTo>
                <a:lnTo>
                  <a:pt x="18288000" y="6893422"/>
                </a:lnTo>
                <a:lnTo>
                  <a:pt x="0" y="6893422"/>
                </a:lnTo>
                <a:lnTo>
                  <a:pt x="0" y="0"/>
                </a:lnTo>
                <a:close/>
              </a:path>
            </a:pathLst>
          </a:custGeom>
          <a:blipFill>
            <a:blip r:embed="rId2"/>
            <a:stretch>
              <a:fillRect l="0" t="-443" r="0" b="-443"/>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5400000">
            <a:off x="5612872" y="-6158430"/>
            <a:ext cx="6912639" cy="18893612"/>
            <a:chOff x="0" y="0"/>
            <a:chExt cx="1820613" cy="4976095"/>
          </a:xfrm>
        </p:grpSpPr>
        <p:sp>
          <p:nvSpPr>
            <p:cNvPr name="Freeform 3" id="3"/>
            <p:cNvSpPr/>
            <p:nvPr/>
          </p:nvSpPr>
          <p:spPr>
            <a:xfrm flipH="false" flipV="false" rot="0">
              <a:off x="0" y="0"/>
              <a:ext cx="1820613" cy="4976095"/>
            </a:xfrm>
            <a:custGeom>
              <a:avLst/>
              <a:gdLst/>
              <a:ahLst/>
              <a:cxnLst/>
              <a:rect r="r" b="b" t="t" l="l"/>
              <a:pathLst>
                <a:path h="4976095" w="1820613">
                  <a:moveTo>
                    <a:pt x="0" y="0"/>
                  </a:moveTo>
                  <a:lnTo>
                    <a:pt x="1820613" y="0"/>
                  </a:lnTo>
                  <a:lnTo>
                    <a:pt x="1820613" y="4976095"/>
                  </a:lnTo>
                  <a:lnTo>
                    <a:pt x="0" y="4976095"/>
                  </a:lnTo>
                  <a:close/>
                </a:path>
              </a:pathLst>
            </a:custGeom>
            <a:solidFill>
              <a:srgbClr val="1132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028700" y="9253538"/>
            <a:ext cx="16230600" cy="4762"/>
          </a:xfrm>
          <a:prstGeom prst="line">
            <a:avLst/>
          </a:prstGeom>
          <a:ln cap="flat" w="9525">
            <a:solidFill>
              <a:srgbClr val="11324D"/>
            </a:solidFill>
            <a:prstDash val="solid"/>
            <a:headEnd type="none" len="sm" w="sm"/>
            <a:tailEnd type="none" len="sm" w="sm"/>
          </a:ln>
        </p:spPr>
      </p:sp>
      <p:sp>
        <p:nvSpPr>
          <p:cNvPr name="TextBox 6" id="6"/>
          <p:cNvSpPr txBox="true"/>
          <p:nvPr/>
        </p:nvSpPr>
        <p:spPr>
          <a:xfrm rot="0">
            <a:off x="2402711" y="736284"/>
            <a:ext cx="13482578" cy="1377944"/>
          </a:xfrm>
          <a:prstGeom prst="rect">
            <a:avLst/>
          </a:prstGeom>
        </p:spPr>
        <p:txBody>
          <a:bodyPr anchor="t" rtlCol="false" tIns="0" lIns="0" bIns="0" rIns="0">
            <a:spAutoFit/>
          </a:bodyPr>
          <a:lstStyle/>
          <a:p>
            <a:pPr algn="ctr">
              <a:lnSpc>
                <a:spcPts val="11200"/>
              </a:lnSpc>
            </a:pPr>
            <a:r>
              <a:rPr lang="en-US" sz="8000">
                <a:solidFill>
                  <a:srgbClr val="FBF7F0"/>
                </a:solidFill>
                <a:latin typeface="Lato Bold"/>
              </a:rPr>
              <a:t>Post Processing Data</a:t>
            </a:r>
          </a:p>
        </p:txBody>
      </p:sp>
      <p:sp>
        <p:nvSpPr>
          <p:cNvPr name="Freeform 7" id="7"/>
          <p:cNvSpPr/>
          <p:nvPr/>
        </p:nvSpPr>
        <p:spPr>
          <a:xfrm flipH="false" flipV="false" rot="0">
            <a:off x="5407368" y="2416618"/>
            <a:ext cx="7931215" cy="7886305"/>
          </a:xfrm>
          <a:custGeom>
            <a:avLst/>
            <a:gdLst/>
            <a:ahLst/>
            <a:cxnLst/>
            <a:rect r="r" b="b" t="t" l="l"/>
            <a:pathLst>
              <a:path h="7886305" w="7931215">
                <a:moveTo>
                  <a:pt x="0" y="0"/>
                </a:moveTo>
                <a:lnTo>
                  <a:pt x="7931215" y="0"/>
                </a:lnTo>
                <a:lnTo>
                  <a:pt x="7931215" y="7886305"/>
                </a:lnTo>
                <a:lnTo>
                  <a:pt x="0" y="7886305"/>
                </a:lnTo>
                <a:lnTo>
                  <a:pt x="0" y="0"/>
                </a:lnTo>
                <a:close/>
              </a:path>
            </a:pathLst>
          </a:custGeom>
          <a:blipFill>
            <a:blip r:embed="rId2"/>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AutoShape 2" id="2"/>
          <p:cNvSpPr/>
          <p:nvPr/>
        </p:nvSpPr>
        <p:spPr>
          <a:xfrm rot="0">
            <a:off x="1028700" y="981075"/>
            <a:ext cx="16230600" cy="0"/>
          </a:xfrm>
          <a:prstGeom prst="line">
            <a:avLst/>
          </a:prstGeom>
          <a:ln cap="flat" w="47625">
            <a:solidFill>
              <a:srgbClr val="FFFFFF"/>
            </a:solidFill>
            <a:prstDash val="solid"/>
            <a:headEnd type="none" len="sm" w="sm"/>
            <a:tailEnd type="none" len="sm" w="sm"/>
          </a:ln>
        </p:spPr>
      </p:sp>
      <p:sp>
        <p:nvSpPr>
          <p:cNvPr name="Freeform 3" id="3"/>
          <p:cNvSpPr/>
          <p:nvPr/>
        </p:nvSpPr>
        <p:spPr>
          <a:xfrm flipH="false" flipV="false" rot="0">
            <a:off x="-436250" y="3045705"/>
            <a:ext cx="19160500" cy="10538275"/>
          </a:xfrm>
          <a:custGeom>
            <a:avLst/>
            <a:gdLst/>
            <a:ahLst/>
            <a:cxnLst/>
            <a:rect r="r" b="b" t="t" l="l"/>
            <a:pathLst>
              <a:path h="10538275" w="19160500">
                <a:moveTo>
                  <a:pt x="0" y="0"/>
                </a:moveTo>
                <a:lnTo>
                  <a:pt x="19160500" y="0"/>
                </a:lnTo>
                <a:lnTo>
                  <a:pt x="19160500" y="10538275"/>
                </a:lnTo>
                <a:lnTo>
                  <a:pt x="0" y="10538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53197" y="4951420"/>
            <a:ext cx="8613761" cy="8613761"/>
          </a:xfrm>
          <a:custGeom>
            <a:avLst/>
            <a:gdLst/>
            <a:ahLst/>
            <a:cxnLst/>
            <a:rect r="r" b="b" t="t" l="l"/>
            <a:pathLst>
              <a:path h="8613761" w="8613761">
                <a:moveTo>
                  <a:pt x="0" y="0"/>
                </a:moveTo>
                <a:lnTo>
                  <a:pt x="8613761" y="0"/>
                </a:lnTo>
                <a:lnTo>
                  <a:pt x="8613761" y="8613760"/>
                </a:lnTo>
                <a:lnTo>
                  <a:pt x="0" y="8613760"/>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937873" y="2825664"/>
            <a:ext cx="9001075" cy="3617833"/>
          </a:xfrm>
          <a:prstGeom prst="rect">
            <a:avLst/>
          </a:prstGeom>
        </p:spPr>
        <p:txBody>
          <a:bodyPr anchor="t" rtlCol="false" tIns="0" lIns="0" bIns="0" rIns="0">
            <a:spAutoFit/>
          </a:bodyPr>
          <a:lstStyle/>
          <a:p>
            <a:pPr algn="r">
              <a:lnSpc>
                <a:spcPts val="9341"/>
              </a:lnSpc>
            </a:pPr>
            <a:r>
              <a:rPr lang="en-US" sz="9730">
                <a:solidFill>
                  <a:srgbClr val="1C2A42"/>
                </a:solidFill>
                <a:latin typeface="Lato Bold"/>
              </a:rPr>
              <a:t>CHAPTER 4:</a:t>
            </a:r>
          </a:p>
          <a:p>
            <a:pPr algn="r">
              <a:lnSpc>
                <a:spcPts val="9341"/>
              </a:lnSpc>
            </a:pPr>
            <a:r>
              <a:rPr lang="en-US" sz="9730">
                <a:solidFill>
                  <a:srgbClr val="1C2A42"/>
                </a:solidFill>
                <a:latin typeface="Lato Bold"/>
              </a:rPr>
              <a:t>ALGORITHMS APPLIED</a:t>
            </a:r>
          </a:p>
        </p:txBody>
      </p:sp>
      <p:grpSp>
        <p:nvGrpSpPr>
          <p:cNvPr name="Group 6" id="6"/>
          <p:cNvGrpSpPr>
            <a:grpSpLocks noChangeAspect="true"/>
          </p:cNvGrpSpPr>
          <p:nvPr/>
        </p:nvGrpSpPr>
        <p:grpSpPr>
          <a:xfrm rot="0">
            <a:off x="479373" y="3108717"/>
            <a:ext cx="7150678" cy="6149583"/>
            <a:chOff x="0" y="0"/>
            <a:chExt cx="6350000" cy="5461000"/>
          </a:xfrm>
        </p:grpSpPr>
        <p:sp>
          <p:nvSpPr>
            <p:cNvPr name="Freeform 7" id="7"/>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6"/>
              <a:stretch>
                <a:fillRect l="-27067" t="0" r="-27067" b="0"/>
              </a:stretch>
            </a:blipFill>
          </p:spPr>
        </p:sp>
      </p:grpSp>
      <p:grpSp>
        <p:nvGrpSpPr>
          <p:cNvPr name="Group 8" id="8"/>
          <p:cNvGrpSpPr>
            <a:grpSpLocks noChangeAspect="true"/>
          </p:cNvGrpSpPr>
          <p:nvPr/>
        </p:nvGrpSpPr>
        <p:grpSpPr>
          <a:xfrm rot="0">
            <a:off x="3746854" y="1995696"/>
            <a:ext cx="7101136" cy="6149583"/>
            <a:chOff x="0" y="0"/>
            <a:chExt cx="6350000" cy="5499100"/>
          </a:xfrm>
        </p:grpSpPr>
        <p:sp>
          <p:nvSpPr>
            <p:cNvPr name="Freeform 9" id="9"/>
            <p:cNvSpPr/>
            <p:nvPr/>
          </p:nvSpPr>
          <p:spPr>
            <a:xfrm flipH="false" flipV="false" rot="0">
              <a:off x="0" y="0"/>
              <a:ext cx="6350000" cy="5499100"/>
            </a:xfrm>
            <a:custGeom>
              <a:avLst/>
              <a:gdLst/>
              <a:ahLst/>
              <a:cxnLst/>
              <a:rect r="r" b="b" t="t" l="l"/>
              <a:pathLst>
                <a:path h="5499100" w="6350000">
                  <a:moveTo>
                    <a:pt x="3175000" y="0"/>
                  </a:moveTo>
                  <a:lnTo>
                    <a:pt x="0" y="0"/>
                  </a:lnTo>
                  <a:lnTo>
                    <a:pt x="1587500" y="2749550"/>
                  </a:lnTo>
                  <a:lnTo>
                    <a:pt x="3175000" y="5499100"/>
                  </a:lnTo>
                  <a:lnTo>
                    <a:pt x="4762500" y="2749550"/>
                  </a:lnTo>
                  <a:lnTo>
                    <a:pt x="6350000" y="0"/>
                  </a:lnTo>
                  <a:close/>
                </a:path>
              </a:pathLst>
            </a:custGeom>
            <a:blipFill>
              <a:blip r:embed="rId7"/>
              <a:stretch>
                <a:fillRect l="-14990" t="0" r="-14990" b="0"/>
              </a:stretch>
            </a:blipFill>
          </p:spPr>
        </p:sp>
      </p:grpSp>
      <p:grpSp>
        <p:nvGrpSpPr>
          <p:cNvPr name="Group 10" id="10"/>
          <p:cNvGrpSpPr>
            <a:grpSpLocks noChangeAspect="true"/>
          </p:cNvGrpSpPr>
          <p:nvPr/>
        </p:nvGrpSpPr>
        <p:grpSpPr>
          <a:xfrm rot="0">
            <a:off x="7056619" y="5070488"/>
            <a:ext cx="4756172" cy="4090308"/>
            <a:chOff x="0" y="0"/>
            <a:chExt cx="6350000" cy="5461000"/>
          </a:xfrm>
        </p:grpSpPr>
        <p:sp>
          <p:nvSpPr>
            <p:cNvPr name="Freeform 11" id="11"/>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8"/>
              <a:stretch>
                <a:fillRect l="0" t="0" r="-49640" b="0"/>
              </a:stretch>
            </a:blipFill>
          </p:spPr>
        </p:sp>
      </p:grpSp>
      <p:grpSp>
        <p:nvGrpSpPr>
          <p:cNvPr name="Group 12" id="12"/>
          <p:cNvGrpSpPr/>
          <p:nvPr/>
        </p:nvGrpSpPr>
        <p:grpSpPr>
          <a:xfrm rot="0">
            <a:off x="1028700" y="1246032"/>
            <a:ext cx="338668" cy="338668"/>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5" id="15"/>
          <p:cNvGrpSpPr/>
          <p:nvPr/>
        </p:nvGrpSpPr>
        <p:grpSpPr>
          <a:xfrm rot="0">
            <a:off x="1515015" y="1246032"/>
            <a:ext cx="338668" cy="338668"/>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33857"/>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1028700" y="1028700"/>
            <a:ext cx="338668" cy="338668"/>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6" id="6"/>
          <p:cNvGrpSpPr/>
          <p:nvPr/>
        </p:nvGrpSpPr>
        <p:grpSpPr>
          <a:xfrm rot="0">
            <a:off x="1515015" y="1028700"/>
            <a:ext cx="338668" cy="338668"/>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
        <p:nvSpPr>
          <p:cNvPr name="Freeform 9" id="9"/>
          <p:cNvSpPr/>
          <p:nvPr/>
        </p:nvSpPr>
        <p:spPr>
          <a:xfrm flipH="false" flipV="false" rot="0">
            <a:off x="9660367" y="1548345"/>
            <a:ext cx="7467600" cy="7010284"/>
          </a:xfrm>
          <a:custGeom>
            <a:avLst/>
            <a:gdLst/>
            <a:ahLst/>
            <a:cxnLst/>
            <a:rect r="r" b="b" t="t" l="l"/>
            <a:pathLst>
              <a:path h="7010284" w="7467600">
                <a:moveTo>
                  <a:pt x="0" y="0"/>
                </a:moveTo>
                <a:lnTo>
                  <a:pt x="7467600" y="0"/>
                </a:lnTo>
                <a:lnTo>
                  <a:pt x="7467600" y="7010284"/>
                </a:lnTo>
                <a:lnTo>
                  <a:pt x="0" y="7010284"/>
                </a:lnTo>
                <a:lnTo>
                  <a:pt x="0" y="0"/>
                </a:lnTo>
                <a:close/>
              </a:path>
            </a:pathLst>
          </a:custGeom>
          <a:blipFill>
            <a:blip r:embed="rId2"/>
            <a:stretch>
              <a:fillRect l="0" t="-8103" r="0" b="-8103"/>
            </a:stretch>
          </a:blipFill>
        </p:spPr>
      </p:sp>
      <p:sp>
        <p:nvSpPr>
          <p:cNvPr name="Freeform 10" id="10"/>
          <p:cNvSpPr/>
          <p:nvPr/>
        </p:nvSpPr>
        <p:spPr>
          <a:xfrm flipH="true" flipV="false" rot="-626825">
            <a:off x="7547549" y="4364459"/>
            <a:ext cx="9895362" cy="3438638"/>
          </a:xfrm>
          <a:custGeom>
            <a:avLst/>
            <a:gdLst/>
            <a:ahLst/>
            <a:cxnLst/>
            <a:rect r="r" b="b" t="t" l="l"/>
            <a:pathLst>
              <a:path h="3438638" w="9895362">
                <a:moveTo>
                  <a:pt x="9895362" y="0"/>
                </a:moveTo>
                <a:lnTo>
                  <a:pt x="0" y="0"/>
                </a:lnTo>
                <a:lnTo>
                  <a:pt x="0" y="3438638"/>
                </a:lnTo>
                <a:lnTo>
                  <a:pt x="9895362" y="3438638"/>
                </a:lnTo>
                <a:lnTo>
                  <a:pt x="9895362" y="0"/>
                </a:lnTo>
                <a:close/>
              </a:path>
            </a:pathLst>
          </a:custGeom>
          <a:blipFill>
            <a:blip r:embed="rId3"/>
            <a:stretch>
              <a:fillRect l="0" t="0" r="0" b="0"/>
            </a:stretch>
          </a:blipFill>
        </p:spPr>
      </p:sp>
      <p:sp>
        <p:nvSpPr>
          <p:cNvPr name="AutoShape 11" id="11"/>
          <p:cNvSpPr/>
          <p:nvPr/>
        </p:nvSpPr>
        <p:spPr>
          <a:xfrm flipV="true">
            <a:off x="1235999" y="1004887"/>
            <a:ext cx="15891932" cy="23813"/>
          </a:xfrm>
          <a:prstGeom prst="line">
            <a:avLst/>
          </a:prstGeom>
          <a:ln cap="flat" w="47625">
            <a:solidFill>
              <a:srgbClr val="FFFFFF"/>
            </a:solidFill>
            <a:prstDash val="solid"/>
            <a:headEnd type="none" len="sm" w="sm"/>
            <a:tailEnd type="none" len="sm" w="sm"/>
          </a:ln>
        </p:spPr>
      </p:sp>
      <p:grpSp>
        <p:nvGrpSpPr>
          <p:cNvPr name="Group 12" id="12"/>
          <p:cNvGrpSpPr/>
          <p:nvPr/>
        </p:nvGrpSpPr>
        <p:grpSpPr>
          <a:xfrm rot="0">
            <a:off x="7317808" y="7957939"/>
            <a:ext cx="713807" cy="713807"/>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5" id="15"/>
          <p:cNvGrpSpPr/>
          <p:nvPr/>
        </p:nvGrpSpPr>
        <p:grpSpPr>
          <a:xfrm rot="0">
            <a:off x="9297103" y="6998255"/>
            <a:ext cx="338668" cy="338668"/>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
        <p:nvSpPr>
          <p:cNvPr name="AutoShape 18" id="18"/>
          <p:cNvSpPr/>
          <p:nvPr/>
        </p:nvSpPr>
        <p:spPr>
          <a:xfrm flipV="true">
            <a:off x="1367368" y="9258300"/>
            <a:ext cx="15405617" cy="23812"/>
          </a:xfrm>
          <a:prstGeom prst="line">
            <a:avLst/>
          </a:prstGeom>
          <a:ln cap="flat" w="47625">
            <a:solidFill>
              <a:srgbClr val="FFFFFF"/>
            </a:solidFill>
            <a:prstDash val="solid"/>
            <a:headEnd type="none" len="sm" w="sm"/>
            <a:tailEnd type="none" len="sm" w="sm"/>
          </a:ln>
        </p:spPr>
      </p:sp>
      <p:grpSp>
        <p:nvGrpSpPr>
          <p:cNvPr name="Group 19" id="19"/>
          <p:cNvGrpSpPr/>
          <p:nvPr/>
        </p:nvGrpSpPr>
        <p:grpSpPr>
          <a:xfrm rot="0">
            <a:off x="16434317" y="8919632"/>
            <a:ext cx="338668" cy="338668"/>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22" id="22"/>
          <p:cNvGrpSpPr/>
          <p:nvPr/>
        </p:nvGrpSpPr>
        <p:grpSpPr>
          <a:xfrm rot="0">
            <a:off x="16920632" y="8919632"/>
            <a:ext cx="338668" cy="338668"/>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p:spPr>
        </p:sp>
        <p:sp>
          <p:nvSpPr>
            <p:cNvPr name="TextBox 24" id="24"/>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
        <p:nvSpPr>
          <p:cNvPr name="Freeform 25" id="25"/>
          <p:cNvSpPr/>
          <p:nvPr/>
        </p:nvSpPr>
        <p:spPr>
          <a:xfrm flipH="false" flipV="false" rot="0">
            <a:off x="10269114" y="1946170"/>
            <a:ext cx="6503871" cy="5764055"/>
          </a:xfrm>
          <a:custGeom>
            <a:avLst/>
            <a:gdLst/>
            <a:ahLst/>
            <a:cxnLst/>
            <a:rect r="r" b="b" t="t" l="l"/>
            <a:pathLst>
              <a:path h="5764055" w="6503871">
                <a:moveTo>
                  <a:pt x="0" y="0"/>
                </a:moveTo>
                <a:lnTo>
                  <a:pt x="6503871" y="0"/>
                </a:lnTo>
                <a:lnTo>
                  <a:pt x="6503871" y="5764055"/>
                </a:lnTo>
                <a:lnTo>
                  <a:pt x="0" y="5764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511134" y="1615020"/>
            <a:ext cx="6833581" cy="993140"/>
          </a:xfrm>
          <a:prstGeom prst="rect">
            <a:avLst/>
          </a:prstGeom>
        </p:spPr>
        <p:txBody>
          <a:bodyPr anchor="t" rtlCol="false" tIns="0" lIns="0" bIns="0" rIns="0">
            <a:spAutoFit/>
          </a:bodyPr>
          <a:lstStyle/>
          <a:p>
            <a:pPr>
              <a:lnSpc>
                <a:spcPts val="7629"/>
              </a:lnSpc>
            </a:pPr>
            <a:r>
              <a:rPr lang="en-US" sz="6999">
                <a:solidFill>
                  <a:srgbClr val="EEF3F9"/>
                </a:solidFill>
                <a:latin typeface="Lato Bold Bold"/>
              </a:rPr>
              <a:t>ALGORITHMS:</a:t>
            </a:r>
          </a:p>
        </p:txBody>
      </p:sp>
      <p:sp>
        <p:nvSpPr>
          <p:cNvPr name="TextBox 27" id="27"/>
          <p:cNvSpPr txBox="true"/>
          <p:nvPr/>
        </p:nvSpPr>
        <p:spPr>
          <a:xfrm rot="0">
            <a:off x="1198034" y="2989160"/>
            <a:ext cx="7146681" cy="5488940"/>
          </a:xfrm>
          <a:prstGeom prst="rect">
            <a:avLst/>
          </a:prstGeom>
        </p:spPr>
        <p:txBody>
          <a:bodyPr anchor="t" rtlCol="false" tIns="0" lIns="0" bIns="0" rIns="0">
            <a:spAutoFit/>
          </a:bodyPr>
          <a:lstStyle/>
          <a:p>
            <a:pPr marL="863599" indent="-431800" lvl="1">
              <a:lnSpc>
                <a:spcPts val="6279"/>
              </a:lnSpc>
              <a:buFont typeface="Arial"/>
              <a:buChar char="•"/>
            </a:pPr>
            <a:r>
              <a:rPr lang="en-US" sz="3999">
                <a:solidFill>
                  <a:srgbClr val="EEF3F9"/>
                </a:solidFill>
                <a:latin typeface="Lato Bold"/>
              </a:rPr>
              <a:t>NAIVE BAYES</a:t>
            </a:r>
          </a:p>
          <a:p>
            <a:pPr marL="863599" indent="-431800" lvl="1">
              <a:lnSpc>
                <a:spcPts val="6279"/>
              </a:lnSpc>
              <a:buFont typeface="Arial"/>
              <a:buChar char="•"/>
            </a:pPr>
            <a:r>
              <a:rPr lang="en-US" sz="3999">
                <a:solidFill>
                  <a:srgbClr val="EEF3F9"/>
                </a:solidFill>
                <a:latin typeface="Lato Bold"/>
              </a:rPr>
              <a:t>SVM</a:t>
            </a:r>
          </a:p>
          <a:p>
            <a:pPr marL="863599" indent="-431800" lvl="1">
              <a:lnSpc>
                <a:spcPts val="6279"/>
              </a:lnSpc>
              <a:buFont typeface="Arial"/>
              <a:buChar char="•"/>
            </a:pPr>
            <a:r>
              <a:rPr lang="en-US" sz="3999">
                <a:solidFill>
                  <a:srgbClr val="EEF3F9"/>
                </a:solidFill>
                <a:latin typeface="Lato Bold"/>
              </a:rPr>
              <a:t>DECISION TREE</a:t>
            </a:r>
          </a:p>
          <a:p>
            <a:pPr marL="863599" indent="-431800" lvl="1">
              <a:lnSpc>
                <a:spcPts val="6279"/>
              </a:lnSpc>
              <a:buFont typeface="Arial"/>
              <a:buChar char="•"/>
            </a:pPr>
            <a:r>
              <a:rPr lang="en-US" sz="3999">
                <a:solidFill>
                  <a:srgbClr val="EEF3F9"/>
                </a:solidFill>
                <a:latin typeface="Lato Bold"/>
              </a:rPr>
              <a:t>RANDOM FOREST</a:t>
            </a:r>
          </a:p>
          <a:p>
            <a:pPr marL="863599" indent="-431800" lvl="1">
              <a:lnSpc>
                <a:spcPts val="6279"/>
              </a:lnSpc>
              <a:buFont typeface="Arial"/>
              <a:buChar char="•"/>
            </a:pPr>
            <a:r>
              <a:rPr lang="en-US" sz="3999">
                <a:solidFill>
                  <a:srgbClr val="EEF3F9"/>
                </a:solidFill>
                <a:latin typeface="Lato Bold"/>
              </a:rPr>
              <a:t>LOGISTIC REGRESSION</a:t>
            </a:r>
          </a:p>
          <a:p>
            <a:pPr marL="863599" indent="-431800" lvl="1">
              <a:lnSpc>
                <a:spcPts val="6279"/>
              </a:lnSpc>
              <a:buFont typeface="Arial"/>
              <a:buChar char="•"/>
            </a:pPr>
            <a:r>
              <a:rPr lang="en-US" sz="3999">
                <a:solidFill>
                  <a:srgbClr val="EEF3F9"/>
                </a:solidFill>
                <a:latin typeface="Lato Bold"/>
              </a:rPr>
              <a:t>XGBOOST</a:t>
            </a:r>
          </a:p>
          <a:p>
            <a:pPr marL="863599" indent="-431800" lvl="1">
              <a:lnSpc>
                <a:spcPts val="6279"/>
              </a:lnSpc>
              <a:buFont typeface="Arial"/>
              <a:buChar char="•"/>
            </a:pPr>
            <a:r>
              <a:rPr lang="en-US" sz="3999">
                <a:solidFill>
                  <a:srgbClr val="EEF3F9"/>
                </a:solidFill>
                <a:latin typeface="Lato Bold"/>
              </a:rPr>
              <a:t>KNN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141051" y="3727137"/>
            <a:ext cx="10935029" cy="9469242"/>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1C2A42"/>
            </a:solidFill>
            <a:ln w="12700">
              <a:solidFill>
                <a:srgbClr val="000000"/>
              </a:solidFill>
            </a:ln>
          </p:spPr>
        </p:sp>
      </p:grpSp>
      <p:sp>
        <p:nvSpPr>
          <p:cNvPr name="Freeform 4" id="4"/>
          <p:cNvSpPr/>
          <p:nvPr/>
        </p:nvSpPr>
        <p:spPr>
          <a:xfrm flipH="true" flipV="true" rot="-5400000">
            <a:off x="9289972" y="-652833"/>
            <a:ext cx="1963141" cy="3268806"/>
          </a:xfrm>
          <a:custGeom>
            <a:avLst/>
            <a:gdLst/>
            <a:ahLst/>
            <a:cxnLst/>
            <a:rect r="r" b="b" t="t" l="l"/>
            <a:pathLst>
              <a:path h="3268806" w="1963141">
                <a:moveTo>
                  <a:pt x="1963141" y="3268807"/>
                </a:moveTo>
                <a:lnTo>
                  <a:pt x="0" y="3268807"/>
                </a:lnTo>
                <a:lnTo>
                  <a:pt x="0" y="0"/>
                </a:lnTo>
                <a:lnTo>
                  <a:pt x="1963141" y="0"/>
                </a:lnTo>
                <a:lnTo>
                  <a:pt x="1963141" y="3268807"/>
                </a:lnTo>
                <a:close/>
              </a:path>
            </a:pathLst>
          </a:custGeom>
          <a:blipFill>
            <a:blip r:embed="rId2">
              <a:extLst>
                <a:ext uri="{96DAC541-7B7A-43D3-8B79-37D633B846F1}">
                  <asvg:svgBlip xmlns:asvg="http://schemas.microsoft.com/office/drawing/2016/SVG/main" r:embed="rId3"/>
                </a:ext>
              </a:extLst>
            </a:blip>
            <a:stretch>
              <a:fillRect l="-33750" t="-38195" r="0" b="0"/>
            </a:stretch>
          </a:blipFill>
        </p:spPr>
      </p:sp>
      <p:grpSp>
        <p:nvGrpSpPr>
          <p:cNvPr name="Group 5" id="5"/>
          <p:cNvGrpSpPr>
            <a:grpSpLocks noChangeAspect="true"/>
          </p:cNvGrpSpPr>
          <p:nvPr/>
        </p:nvGrpSpPr>
        <p:grpSpPr>
          <a:xfrm rot="0">
            <a:off x="10141051" y="-2257530"/>
            <a:ext cx="10935029" cy="9469242"/>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485B7B"/>
            </a:solidFill>
            <a:ln w="12700">
              <a:solidFill>
                <a:srgbClr val="000000"/>
              </a:solidFill>
            </a:ln>
          </p:spPr>
        </p:sp>
      </p:grpSp>
      <p:grpSp>
        <p:nvGrpSpPr>
          <p:cNvPr name="Group 7" id="7"/>
          <p:cNvGrpSpPr>
            <a:grpSpLocks noChangeAspect="true"/>
          </p:cNvGrpSpPr>
          <p:nvPr/>
        </p:nvGrpSpPr>
        <p:grpSpPr>
          <a:xfrm rot="0">
            <a:off x="10712832" y="1230142"/>
            <a:ext cx="9503497" cy="8229600"/>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4119" t="0" r="-25773" b="0"/>
              </a:stretch>
            </a:blipFill>
          </p:spPr>
        </p:sp>
      </p:grpSp>
      <p:sp>
        <p:nvSpPr>
          <p:cNvPr name="AutoShape 9" id="9"/>
          <p:cNvSpPr/>
          <p:nvPr/>
        </p:nvSpPr>
        <p:spPr>
          <a:xfrm>
            <a:off x="3669751" y="5811837"/>
            <a:ext cx="4073321" cy="0"/>
          </a:xfrm>
          <a:prstGeom prst="line">
            <a:avLst/>
          </a:prstGeom>
          <a:ln cap="flat" w="47625">
            <a:solidFill>
              <a:srgbClr val="485B7B"/>
            </a:solidFill>
            <a:prstDash val="solid"/>
            <a:headEnd type="none" len="sm" w="sm"/>
            <a:tailEnd type="none" len="sm" w="sm"/>
          </a:ln>
        </p:spPr>
      </p:sp>
      <p:sp>
        <p:nvSpPr>
          <p:cNvPr name="Freeform 10" id="10"/>
          <p:cNvSpPr/>
          <p:nvPr/>
        </p:nvSpPr>
        <p:spPr>
          <a:xfrm flipH="false" flipV="false" rot="0">
            <a:off x="-290735" y="5582925"/>
            <a:ext cx="3031050" cy="5046971"/>
          </a:xfrm>
          <a:custGeom>
            <a:avLst/>
            <a:gdLst/>
            <a:ahLst/>
            <a:cxnLst/>
            <a:rect r="r" b="b" t="t" l="l"/>
            <a:pathLst>
              <a:path h="5046971" w="3031050">
                <a:moveTo>
                  <a:pt x="0" y="0"/>
                </a:moveTo>
                <a:lnTo>
                  <a:pt x="3031050" y="0"/>
                </a:lnTo>
                <a:lnTo>
                  <a:pt x="3031050" y="5046970"/>
                </a:lnTo>
                <a:lnTo>
                  <a:pt x="0" y="5046970"/>
                </a:lnTo>
                <a:lnTo>
                  <a:pt x="0" y="0"/>
                </a:lnTo>
                <a:close/>
              </a:path>
            </a:pathLst>
          </a:custGeom>
          <a:blipFill>
            <a:blip r:embed="rId2">
              <a:alphaModFix amt="85000"/>
              <a:extLst>
                <a:ext uri="{96DAC541-7B7A-43D3-8B79-37D633B846F1}">
                  <asvg:svgBlip xmlns:asvg="http://schemas.microsoft.com/office/drawing/2016/SVG/main" r:embed="rId3"/>
                </a:ext>
              </a:extLst>
            </a:blip>
            <a:stretch>
              <a:fillRect l="-33750" t="0" r="0" b="-38195"/>
            </a:stretch>
          </a:blipFill>
        </p:spPr>
      </p:sp>
      <p:grpSp>
        <p:nvGrpSpPr>
          <p:cNvPr name="Group 11" id="11"/>
          <p:cNvGrpSpPr/>
          <p:nvPr/>
        </p:nvGrpSpPr>
        <p:grpSpPr>
          <a:xfrm rot="0">
            <a:off x="1649902" y="601313"/>
            <a:ext cx="8015153" cy="1266862"/>
            <a:chOff x="0" y="0"/>
            <a:chExt cx="4419255" cy="698500"/>
          </a:xfrm>
        </p:grpSpPr>
        <p:sp>
          <p:nvSpPr>
            <p:cNvPr name="Freeform 12" id="12"/>
            <p:cNvSpPr/>
            <p:nvPr/>
          </p:nvSpPr>
          <p:spPr>
            <a:xfrm flipH="false" flipV="false" rot="0">
              <a:off x="0" y="0"/>
              <a:ext cx="4419255" cy="698500"/>
            </a:xfrm>
            <a:custGeom>
              <a:avLst/>
              <a:gdLst/>
              <a:ahLst/>
              <a:cxnLst/>
              <a:rect r="r" b="b" t="t" l="l"/>
              <a:pathLst>
                <a:path h="698500" w="4419255">
                  <a:moveTo>
                    <a:pt x="4419255" y="349250"/>
                  </a:moveTo>
                  <a:lnTo>
                    <a:pt x="4216055" y="698500"/>
                  </a:lnTo>
                  <a:lnTo>
                    <a:pt x="203200" y="698500"/>
                  </a:lnTo>
                  <a:lnTo>
                    <a:pt x="0" y="349250"/>
                  </a:lnTo>
                  <a:lnTo>
                    <a:pt x="203200" y="0"/>
                  </a:lnTo>
                  <a:lnTo>
                    <a:pt x="4216055" y="0"/>
                  </a:lnTo>
                  <a:lnTo>
                    <a:pt x="4419255" y="349250"/>
                  </a:lnTo>
                  <a:close/>
                </a:path>
              </a:pathLst>
            </a:custGeom>
            <a:solidFill>
              <a:srgbClr val="1C2A42"/>
            </a:solidFill>
          </p:spPr>
        </p:sp>
        <p:sp>
          <p:nvSpPr>
            <p:cNvPr name="TextBox 13" id="13"/>
            <p:cNvSpPr txBox="true"/>
            <p:nvPr/>
          </p:nvSpPr>
          <p:spPr>
            <a:xfrm>
              <a:off x="114300" y="-47625"/>
              <a:ext cx="584200" cy="746125"/>
            </a:xfrm>
            <a:prstGeom prst="rect">
              <a:avLst/>
            </a:prstGeom>
          </p:spPr>
          <p:txBody>
            <a:bodyPr anchor="ctr" rtlCol="false" tIns="50800" lIns="50800" bIns="50800" rIns="50800"/>
            <a:lstStyle/>
            <a:p>
              <a:pPr algn="ctr">
                <a:lnSpc>
                  <a:spcPts val="3221"/>
                </a:lnSpc>
              </a:pPr>
            </a:p>
          </p:txBody>
        </p:sp>
      </p:grpSp>
      <p:sp>
        <p:nvSpPr>
          <p:cNvPr name="TextBox 14" id="14"/>
          <p:cNvSpPr txBox="true"/>
          <p:nvPr/>
        </p:nvSpPr>
        <p:spPr>
          <a:xfrm rot="0">
            <a:off x="3669751" y="5105400"/>
            <a:ext cx="4073321" cy="606425"/>
          </a:xfrm>
          <a:prstGeom prst="rect">
            <a:avLst/>
          </a:prstGeom>
        </p:spPr>
        <p:txBody>
          <a:bodyPr anchor="t" rtlCol="false" tIns="0" lIns="0" bIns="0" rIns="0">
            <a:spAutoFit/>
          </a:bodyPr>
          <a:lstStyle/>
          <a:p>
            <a:pPr>
              <a:lnSpc>
                <a:spcPts val="4900"/>
              </a:lnSpc>
              <a:spcBef>
                <a:spcPct val="0"/>
              </a:spcBef>
            </a:pPr>
            <a:r>
              <a:rPr lang="en-US" sz="3500">
                <a:solidFill>
                  <a:srgbClr val="1C2A42"/>
                </a:solidFill>
                <a:latin typeface="Lato Bold"/>
              </a:rPr>
              <a:t>Lines of data</a:t>
            </a:r>
          </a:p>
        </p:txBody>
      </p:sp>
      <p:sp>
        <p:nvSpPr>
          <p:cNvPr name="TextBox 15" id="15"/>
          <p:cNvSpPr txBox="true"/>
          <p:nvPr/>
        </p:nvSpPr>
        <p:spPr>
          <a:xfrm rot="0">
            <a:off x="3669751" y="3388206"/>
            <a:ext cx="4073321" cy="606425"/>
          </a:xfrm>
          <a:prstGeom prst="rect">
            <a:avLst/>
          </a:prstGeom>
        </p:spPr>
        <p:txBody>
          <a:bodyPr anchor="t" rtlCol="false" tIns="0" lIns="0" bIns="0" rIns="0">
            <a:spAutoFit/>
          </a:bodyPr>
          <a:lstStyle/>
          <a:p>
            <a:pPr>
              <a:lnSpc>
                <a:spcPts val="4900"/>
              </a:lnSpc>
              <a:spcBef>
                <a:spcPct val="0"/>
              </a:spcBef>
            </a:pPr>
            <a:r>
              <a:rPr lang="en-US" sz="3500">
                <a:solidFill>
                  <a:srgbClr val="1C2A42"/>
                </a:solidFill>
                <a:latin typeface="Lato Bold"/>
              </a:rPr>
              <a:t>Kaggle</a:t>
            </a:r>
          </a:p>
        </p:txBody>
      </p:sp>
      <p:sp>
        <p:nvSpPr>
          <p:cNvPr name="TextBox 16" id="16"/>
          <p:cNvSpPr txBox="true"/>
          <p:nvPr/>
        </p:nvSpPr>
        <p:spPr>
          <a:xfrm rot="0">
            <a:off x="3669751" y="7054738"/>
            <a:ext cx="4038816" cy="606425"/>
          </a:xfrm>
          <a:prstGeom prst="rect">
            <a:avLst/>
          </a:prstGeom>
        </p:spPr>
        <p:txBody>
          <a:bodyPr anchor="t" rtlCol="false" tIns="0" lIns="0" bIns="0" rIns="0">
            <a:spAutoFit/>
          </a:bodyPr>
          <a:lstStyle/>
          <a:p>
            <a:pPr>
              <a:lnSpc>
                <a:spcPts val="4900"/>
              </a:lnSpc>
              <a:spcBef>
                <a:spcPct val="0"/>
              </a:spcBef>
            </a:pPr>
            <a:r>
              <a:rPr lang="en-US" sz="3500">
                <a:solidFill>
                  <a:srgbClr val="1C2A42"/>
                </a:solidFill>
                <a:latin typeface="Lato Bold"/>
              </a:rPr>
              <a:t>Attribute Columns</a:t>
            </a:r>
          </a:p>
        </p:txBody>
      </p:sp>
      <p:sp>
        <p:nvSpPr>
          <p:cNvPr name="TextBox 17" id="17"/>
          <p:cNvSpPr txBox="true"/>
          <p:nvPr/>
        </p:nvSpPr>
        <p:spPr>
          <a:xfrm rot="0">
            <a:off x="7708567" y="4848225"/>
            <a:ext cx="2870867" cy="863600"/>
          </a:xfrm>
          <a:prstGeom prst="rect">
            <a:avLst/>
          </a:prstGeom>
        </p:spPr>
        <p:txBody>
          <a:bodyPr anchor="t" rtlCol="false" tIns="0" lIns="0" bIns="0" rIns="0">
            <a:spAutoFit/>
          </a:bodyPr>
          <a:lstStyle/>
          <a:p>
            <a:pPr>
              <a:lnSpc>
                <a:spcPts val="7000"/>
              </a:lnSpc>
              <a:spcBef>
                <a:spcPct val="0"/>
              </a:spcBef>
            </a:pPr>
            <a:r>
              <a:rPr lang="en-US" sz="5000">
                <a:solidFill>
                  <a:srgbClr val="1C2A42"/>
                </a:solidFill>
                <a:latin typeface="Lato Bold Bold"/>
              </a:rPr>
              <a:t>1456714</a:t>
            </a:r>
          </a:p>
        </p:txBody>
      </p:sp>
      <p:sp>
        <p:nvSpPr>
          <p:cNvPr name="TextBox 18" id="18"/>
          <p:cNvSpPr txBox="true"/>
          <p:nvPr/>
        </p:nvSpPr>
        <p:spPr>
          <a:xfrm rot="0">
            <a:off x="1028700" y="3242950"/>
            <a:ext cx="2512805" cy="863600"/>
          </a:xfrm>
          <a:prstGeom prst="rect">
            <a:avLst/>
          </a:prstGeom>
        </p:spPr>
        <p:txBody>
          <a:bodyPr anchor="t" rtlCol="false" tIns="0" lIns="0" bIns="0" rIns="0">
            <a:spAutoFit/>
          </a:bodyPr>
          <a:lstStyle/>
          <a:p>
            <a:pPr algn="r">
              <a:lnSpc>
                <a:spcPts val="7000"/>
              </a:lnSpc>
              <a:spcBef>
                <a:spcPct val="0"/>
              </a:spcBef>
            </a:pPr>
            <a:r>
              <a:rPr lang="en-US" sz="5000">
                <a:solidFill>
                  <a:srgbClr val="1C2A42"/>
                </a:solidFill>
                <a:latin typeface="Lato Bold Bold"/>
              </a:rPr>
              <a:t>Source</a:t>
            </a:r>
          </a:p>
        </p:txBody>
      </p:sp>
      <p:sp>
        <p:nvSpPr>
          <p:cNvPr name="TextBox 19" id="19"/>
          <p:cNvSpPr txBox="true"/>
          <p:nvPr/>
        </p:nvSpPr>
        <p:spPr>
          <a:xfrm rot="0">
            <a:off x="2740315" y="6951000"/>
            <a:ext cx="801190" cy="863600"/>
          </a:xfrm>
          <a:prstGeom prst="rect">
            <a:avLst/>
          </a:prstGeom>
        </p:spPr>
        <p:txBody>
          <a:bodyPr anchor="t" rtlCol="false" tIns="0" lIns="0" bIns="0" rIns="0">
            <a:spAutoFit/>
          </a:bodyPr>
          <a:lstStyle/>
          <a:p>
            <a:pPr>
              <a:lnSpc>
                <a:spcPts val="7000"/>
              </a:lnSpc>
              <a:spcBef>
                <a:spcPct val="0"/>
              </a:spcBef>
            </a:pPr>
            <a:r>
              <a:rPr lang="en-US" sz="5000">
                <a:solidFill>
                  <a:srgbClr val="1C2A42"/>
                </a:solidFill>
                <a:latin typeface="Lato Bold Bold"/>
              </a:rPr>
              <a:t>23</a:t>
            </a:r>
          </a:p>
        </p:txBody>
      </p:sp>
      <p:sp>
        <p:nvSpPr>
          <p:cNvPr name="TextBox 20" id="20"/>
          <p:cNvSpPr txBox="true"/>
          <p:nvPr/>
        </p:nvSpPr>
        <p:spPr>
          <a:xfrm rot="0">
            <a:off x="2345806" y="776055"/>
            <a:ext cx="6623346" cy="812924"/>
          </a:xfrm>
          <a:prstGeom prst="rect">
            <a:avLst/>
          </a:prstGeom>
        </p:spPr>
        <p:txBody>
          <a:bodyPr anchor="t" rtlCol="false" tIns="0" lIns="0" bIns="0" rIns="0">
            <a:spAutoFit/>
          </a:bodyPr>
          <a:lstStyle/>
          <a:p>
            <a:pPr algn="ctr">
              <a:lnSpc>
                <a:spcPts val="6643"/>
              </a:lnSpc>
              <a:spcBef>
                <a:spcPct val="0"/>
              </a:spcBef>
            </a:pPr>
            <a:r>
              <a:rPr lang="en-US" sz="4745">
                <a:solidFill>
                  <a:srgbClr val="FFFFFF"/>
                </a:solidFill>
                <a:latin typeface="Lato Bold"/>
              </a:rPr>
              <a:t>Dataset Description</a:t>
            </a:r>
          </a:p>
        </p:txBody>
      </p:sp>
      <p:sp>
        <p:nvSpPr>
          <p:cNvPr name="AutoShape 21" id="21"/>
          <p:cNvSpPr/>
          <p:nvPr/>
        </p:nvSpPr>
        <p:spPr>
          <a:xfrm>
            <a:off x="3669751" y="4130362"/>
            <a:ext cx="4073321" cy="0"/>
          </a:xfrm>
          <a:prstGeom prst="line">
            <a:avLst/>
          </a:prstGeom>
          <a:ln cap="flat" w="47625">
            <a:solidFill>
              <a:srgbClr val="485B7B"/>
            </a:solidFill>
            <a:prstDash val="solid"/>
            <a:headEnd type="none" len="sm" w="sm"/>
            <a:tailEnd type="none" len="sm" w="sm"/>
          </a:ln>
        </p:spPr>
      </p:sp>
      <p:sp>
        <p:nvSpPr>
          <p:cNvPr name="AutoShape 22" id="22"/>
          <p:cNvSpPr/>
          <p:nvPr/>
        </p:nvSpPr>
        <p:spPr>
          <a:xfrm>
            <a:off x="3669751" y="7838413"/>
            <a:ext cx="4073321" cy="0"/>
          </a:xfrm>
          <a:prstGeom prst="line">
            <a:avLst/>
          </a:prstGeom>
          <a:ln cap="flat" w="47625">
            <a:solidFill>
              <a:srgbClr val="485B7B"/>
            </a:solidFill>
            <a:prstDash val="solid"/>
            <a:headEnd type="none" len="sm" w="sm"/>
            <a:tailEnd type="none" len="sm" w="sm"/>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42126" y="331333"/>
            <a:ext cx="6652496" cy="1035050"/>
          </a:xfrm>
          <a:prstGeom prst="rect">
            <a:avLst/>
          </a:prstGeom>
        </p:spPr>
        <p:txBody>
          <a:bodyPr anchor="t" rtlCol="false" tIns="0" lIns="0" bIns="0" rIns="0">
            <a:spAutoFit/>
          </a:bodyPr>
          <a:lstStyle/>
          <a:p>
            <a:pPr algn="ctr">
              <a:lnSpc>
                <a:spcPts val="8049"/>
              </a:lnSpc>
            </a:pPr>
            <a:r>
              <a:rPr lang="en-US" sz="6999">
                <a:solidFill>
                  <a:srgbClr val="000000"/>
                </a:solidFill>
                <a:latin typeface="Lato Bold Bold"/>
              </a:rPr>
              <a:t>NAIVE BAYES</a:t>
            </a:r>
          </a:p>
        </p:txBody>
      </p:sp>
      <p:grpSp>
        <p:nvGrpSpPr>
          <p:cNvPr name="Group 3" id="3"/>
          <p:cNvGrpSpPr/>
          <p:nvPr/>
        </p:nvGrpSpPr>
        <p:grpSpPr>
          <a:xfrm rot="0">
            <a:off x="9449374" y="1778164"/>
            <a:ext cx="4231654" cy="7940921"/>
            <a:chOff x="0" y="0"/>
            <a:chExt cx="5642206" cy="10587895"/>
          </a:xfrm>
        </p:grpSpPr>
        <p:grpSp>
          <p:nvGrpSpPr>
            <p:cNvPr name="Group 4" id="4"/>
            <p:cNvGrpSpPr/>
            <p:nvPr/>
          </p:nvGrpSpPr>
          <p:grpSpPr>
            <a:xfrm rot="0">
              <a:off x="0" y="4915796"/>
              <a:ext cx="5642206" cy="5672099"/>
              <a:chOff x="0" y="0"/>
              <a:chExt cx="808516" cy="812800"/>
            </a:xfrm>
          </p:grpSpPr>
          <p:sp>
            <p:nvSpPr>
              <p:cNvPr name="Freeform 5" id="5"/>
              <p:cNvSpPr/>
              <p:nvPr/>
            </p:nvSpPr>
            <p:spPr>
              <a:xfrm flipH="false" flipV="false" rot="0">
                <a:off x="0" y="0"/>
                <a:ext cx="808516" cy="812800"/>
              </a:xfrm>
              <a:custGeom>
                <a:avLst/>
                <a:gdLst/>
                <a:ahLst/>
                <a:cxnLst/>
                <a:rect r="r" b="b" t="t" l="l"/>
                <a:pathLst>
                  <a:path h="812800" w="808516">
                    <a:moveTo>
                      <a:pt x="16466" y="0"/>
                    </a:moveTo>
                    <a:lnTo>
                      <a:pt x="792051" y="0"/>
                    </a:lnTo>
                    <a:cubicBezTo>
                      <a:pt x="801144" y="0"/>
                      <a:pt x="808516" y="7372"/>
                      <a:pt x="808516" y="16466"/>
                    </a:cubicBezTo>
                    <a:lnTo>
                      <a:pt x="808516" y="796334"/>
                    </a:lnTo>
                    <a:cubicBezTo>
                      <a:pt x="808516" y="805428"/>
                      <a:pt x="801144" y="812800"/>
                      <a:pt x="792051" y="812800"/>
                    </a:cubicBezTo>
                    <a:lnTo>
                      <a:pt x="16466" y="812800"/>
                    </a:lnTo>
                    <a:cubicBezTo>
                      <a:pt x="7372" y="812800"/>
                      <a:pt x="0" y="805428"/>
                      <a:pt x="0" y="796334"/>
                    </a:cubicBezTo>
                    <a:lnTo>
                      <a:pt x="0" y="16466"/>
                    </a:lnTo>
                    <a:cubicBezTo>
                      <a:pt x="0" y="7372"/>
                      <a:pt x="7372" y="0"/>
                      <a:pt x="16466" y="0"/>
                    </a:cubicBezTo>
                    <a:close/>
                  </a:path>
                </a:pathLst>
              </a:custGeom>
              <a:solidFill>
                <a:srgbClr val="043459"/>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1384628" y="0"/>
              <a:ext cx="2352456" cy="2352456"/>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10" id="10"/>
            <p:cNvSpPr/>
            <p:nvPr/>
          </p:nvSpPr>
          <p:spPr>
            <a:xfrm flipH="false" flipV="false" rot="0">
              <a:off x="2034277" y="521133"/>
              <a:ext cx="1105473" cy="1310190"/>
            </a:xfrm>
            <a:custGeom>
              <a:avLst/>
              <a:gdLst/>
              <a:ahLst/>
              <a:cxnLst/>
              <a:rect r="r" b="b" t="t" l="l"/>
              <a:pathLst>
                <a:path h="1310190" w="1105473">
                  <a:moveTo>
                    <a:pt x="0" y="0"/>
                  </a:moveTo>
                  <a:lnTo>
                    <a:pt x="1105473" y="0"/>
                  </a:lnTo>
                  <a:lnTo>
                    <a:pt x="1105473" y="1310190"/>
                  </a:lnTo>
                  <a:lnTo>
                    <a:pt x="0" y="1310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2054457" y="2586583"/>
              <a:ext cx="938028" cy="938028"/>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TextBox 14" id="14"/>
            <p:cNvSpPr txBox="true"/>
            <p:nvPr/>
          </p:nvSpPr>
          <p:spPr>
            <a:xfrm rot="0">
              <a:off x="2249531" y="2841041"/>
              <a:ext cx="547881" cy="418131"/>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3</a:t>
              </a:r>
            </a:p>
          </p:txBody>
        </p:sp>
        <p:sp>
          <p:nvSpPr>
            <p:cNvPr name="TextBox 15" id="15"/>
            <p:cNvSpPr txBox="true"/>
            <p:nvPr/>
          </p:nvSpPr>
          <p:spPr>
            <a:xfrm rot="0">
              <a:off x="63500" y="5080896"/>
              <a:ext cx="5578706" cy="119888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Widely used for categorizing text.</a:t>
              </a:r>
            </a:p>
          </p:txBody>
        </p:sp>
        <p:sp>
          <p:nvSpPr>
            <p:cNvPr name="TextBox 16" id="16"/>
            <p:cNvSpPr txBox="true"/>
            <p:nvPr/>
          </p:nvSpPr>
          <p:spPr>
            <a:xfrm rot="0">
              <a:off x="63500" y="3681932"/>
              <a:ext cx="5578706" cy="1233864"/>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Popular for text classification</a:t>
              </a:r>
            </a:p>
          </p:txBody>
        </p:sp>
      </p:grpSp>
      <p:grpSp>
        <p:nvGrpSpPr>
          <p:cNvPr name="Group 17" id="17"/>
          <p:cNvGrpSpPr/>
          <p:nvPr/>
        </p:nvGrpSpPr>
        <p:grpSpPr>
          <a:xfrm rot="0">
            <a:off x="241543" y="1754526"/>
            <a:ext cx="4189492" cy="7964559"/>
            <a:chOff x="0" y="0"/>
            <a:chExt cx="5585990" cy="10619412"/>
          </a:xfrm>
        </p:grpSpPr>
        <p:grpSp>
          <p:nvGrpSpPr>
            <p:cNvPr name="Group 18" id="18"/>
            <p:cNvGrpSpPr/>
            <p:nvPr/>
          </p:nvGrpSpPr>
          <p:grpSpPr>
            <a:xfrm rot="0">
              <a:off x="0" y="4947313"/>
              <a:ext cx="5585990" cy="5672099"/>
              <a:chOff x="0" y="0"/>
              <a:chExt cx="800461" cy="812800"/>
            </a:xfrm>
          </p:grpSpPr>
          <p:sp>
            <p:nvSpPr>
              <p:cNvPr name="Freeform 19" id="19"/>
              <p:cNvSpPr/>
              <p:nvPr/>
            </p:nvSpPr>
            <p:spPr>
              <a:xfrm flipH="false" flipV="false" rot="0">
                <a:off x="0" y="0"/>
                <a:ext cx="800461" cy="812800"/>
              </a:xfrm>
              <a:custGeom>
                <a:avLst/>
                <a:gdLst/>
                <a:ahLst/>
                <a:cxnLst/>
                <a:rect r="r" b="b" t="t" l="l"/>
                <a:pathLst>
                  <a:path h="812800" w="800461">
                    <a:moveTo>
                      <a:pt x="16631" y="0"/>
                    </a:moveTo>
                    <a:lnTo>
                      <a:pt x="783829" y="0"/>
                    </a:lnTo>
                    <a:cubicBezTo>
                      <a:pt x="793015" y="0"/>
                      <a:pt x="800461" y="7446"/>
                      <a:pt x="800461" y="16631"/>
                    </a:cubicBezTo>
                    <a:lnTo>
                      <a:pt x="800461" y="796169"/>
                    </a:lnTo>
                    <a:cubicBezTo>
                      <a:pt x="800461" y="805354"/>
                      <a:pt x="793015" y="812800"/>
                      <a:pt x="783829" y="812800"/>
                    </a:cubicBezTo>
                    <a:lnTo>
                      <a:pt x="16631" y="812800"/>
                    </a:lnTo>
                    <a:cubicBezTo>
                      <a:pt x="7446" y="812800"/>
                      <a:pt x="0" y="805354"/>
                      <a:pt x="0" y="796169"/>
                    </a:cubicBezTo>
                    <a:lnTo>
                      <a:pt x="0" y="16631"/>
                    </a:lnTo>
                    <a:cubicBezTo>
                      <a:pt x="0" y="7446"/>
                      <a:pt x="7446" y="0"/>
                      <a:pt x="16631" y="0"/>
                    </a:cubicBezTo>
                    <a:close/>
                  </a:path>
                </a:pathLst>
              </a:custGeom>
              <a:solidFill>
                <a:srgbClr val="043459"/>
              </a:solidFill>
            </p:spPr>
          </p:sp>
          <p:sp>
            <p:nvSpPr>
              <p:cNvPr name="TextBox 20" id="20"/>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2314290" y="2586583"/>
              <a:ext cx="938028" cy="938028"/>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644460" y="0"/>
              <a:ext cx="2352456" cy="2352456"/>
              <a:chOff x="0" y="0"/>
              <a:chExt cx="812800" cy="812800"/>
            </a:xfrm>
          </p:grpSpPr>
          <p:sp>
            <p:nvSpPr>
              <p:cNvPr name="Freeform 25" id="2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27" id="27"/>
            <p:cNvSpPr/>
            <p:nvPr/>
          </p:nvSpPr>
          <p:spPr>
            <a:xfrm flipH="false" flipV="false" rot="0">
              <a:off x="2230370" y="622804"/>
              <a:ext cx="1180637" cy="1106847"/>
            </a:xfrm>
            <a:custGeom>
              <a:avLst/>
              <a:gdLst/>
              <a:ahLst/>
              <a:cxnLst/>
              <a:rect r="r" b="b" t="t" l="l"/>
              <a:pathLst>
                <a:path h="1106847" w="1180637">
                  <a:moveTo>
                    <a:pt x="0" y="0"/>
                  </a:moveTo>
                  <a:lnTo>
                    <a:pt x="1180637" y="0"/>
                  </a:lnTo>
                  <a:lnTo>
                    <a:pt x="1180637" y="1106847"/>
                  </a:lnTo>
                  <a:lnTo>
                    <a:pt x="0" y="1106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2509363" y="2813004"/>
              <a:ext cx="547881" cy="418131"/>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1</a:t>
              </a:r>
            </a:p>
          </p:txBody>
        </p:sp>
        <p:sp>
          <p:nvSpPr>
            <p:cNvPr name="TextBox 29" id="29"/>
            <p:cNvSpPr txBox="true"/>
            <p:nvPr/>
          </p:nvSpPr>
          <p:spPr>
            <a:xfrm rot="0">
              <a:off x="0" y="5037593"/>
              <a:ext cx="5492925" cy="239268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Based on Bayes' Theorem with independent predictors.</a:t>
              </a:r>
            </a:p>
          </p:txBody>
        </p:sp>
        <p:sp>
          <p:nvSpPr>
            <p:cNvPr name="TextBox 30" id="30"/>
            <p:cNvSpPr txBox="true"/>
            <p:nvPr/>
          </p:nvSpPr>
          <p:spPr>
            <a:xfrm rot="0">
              <a:off x="0" y="3614268"/>
              <a:ext cx="5585990" cy="1233864"/>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naive bayes</a:t>
              </a:r>
            </a:p>
            <a:p>
              <a:pPr algn="ctr">
                <a:lnSpc>
                  <a:spcPts val="3611"/>
                </a:lnSpc>
              </a:pPr>
              <a:r>
                <a:rPr lang="en-US" sz="3034">
                  <a:solidFill>
                    <a:srgbClr val="000000"/>
                  </a:solidFill>
                  <a:latin typeface="Lato Bold"/>
                </a:rPr>
                <a:t> classifier</a:t>
              </a:r>
            </a:p>
          </p:txBody>
        </p:sp>
      </p:grpSp>
      <p:grpSp>
        <p:nvGrpSpPr>
          <p:cNvPr name="Group 31" id="31"/>
          <p:cNvGrpSpPr/>
          <p:nvPr/>
        </p:nvGrpSpPr>
        <p:grpSpPr>
          <a:xfrm rot="0">
            <a:off x="4812035" y="1778164"/>
            <a:ext cx="4256339" cy="7940921"/>
            <a:chOff x="0" y="0"/>
            <a:chExt cx="5675118" cy="10587895"/>
          </a:xfrm>
        </p:grpSpPr>
        <p:grpSp>
          <p:nvGrpSpPr>
            <p:cNvPr name="Group 32" id="32"/>
            <p:cNvGrpSpPr/>
            <p:nvPr/>
          </p:nvGrpSpPr>
          <p:grpSpPr>
            <a:xfrm rot="0">
              <a:off x="0" y="4915796"/>
              <a:ext cx="5675118" cy="5672099"/>
              <a:chOff x="0" y="0"/>
              <a:chExt cx="813233" cy="812800"/>
            </a:xfrm>
          </p:grpSpPr>
          <p:sp>
            <p:nvSpPr>
              <p:cNvPr name="Freeform 33" id="33"/>
              <p:cNvSpPr/>
              <p:nvPr/>
            </p:nvSpPr>
            <p:spPr>
              <a:xfrm flipH="false" flipV="false" rot="0">
                <a:off x="0" y="0"/>
                <a:ext cx="813233" cy="812800"/>
              </a:xfrm>
              <a:custGeom>
                <a:avLst/>
                <a:gdLst/>
                <a:ahLst/>
                <a:cxnLst/>
                <a:rect r="r" b="b" t="t" l="l"/>
                <a:pathLst>
                  <a:path h="812800" w="813233">
                    <a:moveTo>
                      <a:pt x="16370" y="0"/>
                    </a:moveTo>
                    <a:lnTo>
                      <a:pt x="796862" y="0"/>
                    </a:lnTo>
                    <a:cubicBezTo>
                      <a:pt x="801204" y="0"/>
                      <a:pt x="805368" y="1725"/>
                      <a:pt x="808438" y="4795"/>
                    </a:cubicBezTo>
                    <a:cubicBezTo>
                      <a:pt x="811508" y="7865"/>
                      <a:pt x="813233" y="12029"/>
                      <a:pt x="813233" y="16370"/>
                    </a:cubicBezTo>
                    <a:lnTo>
                      <a:pt x="813233" y="796430"/>
                    </a:lnTo>
                    <a:cubicBezTo>
                      <a:pt x="813233" y="800771"/>
                      <a:pt x="811508" y="804935"/>
                      <a:pt x="808438" y="808005"/>
                    </a:cubicBezTo>
                    <a:cubicBezTo>
                      <a:pt x="805368" y="811075"/>
                      <a:pt x="801204" y="812800"/>
                      <a:pt x="796862" y="812800"/>
                    </a:cubicBezTo>
                    <a:lnTo>
                      <a:pt x="16370" y="812800"/>
                    </a:lnTo>
                    <a:cubicBezTo>
                      <a:pt x="12029" y="812800"/>
                      <a:pt x="7865" y="811075"/>
                      <a:pt x="4795" y="808005"/>
                    </a:cubicBezTo>
                    <a:cubicBezTo>
                      <a:pt x="1725" y="804935"/>
                      <a:pt x="0" y="800771"/>
                      <a:pt x="0" y="796430"/>
                    </a:cubicBezTo>
                    <a:lnTo>
                      <a:pt x="0" y="16370"/>
                    </a:lnTo>
                    <a:cubicBezTo>
                      <a:pt x="0" y="12029"/>
                      <a:pt x="1725" y="7865"/>
                      <a:pt x="4795" y="4795"/>
                    </a:cubicBezTo>
                    <a:cubicBezTo>
                      <a:pt x="7865" y="1725"/>
                      <a:pt x="12029" y="0"/>
                      <a:pt x="16370" y="0"/>
                    </a:cubicBezTo>
                    <a:close/>
                  </a:path>
                </a:pathLst>
              </a:custGeom>
              <a:solidFill>
                <a:srgbClr val="043459"/>
              </a:solidFill>
            </p:spPr>
          </p:sp>
          <p:sp>
            <p:nvSpPr>
              <p:cNvPr name="TextBox 34" id="34"/>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35" id="35"/>
            <p:cNvGrpSpPr/>
            <p:nvPr/>
          </p:nvGrpSpPr>
          <p:grpSpPr>
            <a:xfrm rot="0">
              <a:off x="2605838" y="2470824"/>
              <a:ext cx="1022270" cy="1022270"/>
              <a:chOff x="0" y="0"/>
              <a:chExt cx="812800" cy="812800"/>
            </a:xfrm>
          </p:grpSpPr>
          <p:sp>
            <p:nvSpPr>
              <p:cNvPr name="Freeform 36" id="3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37" id="37"/>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38" id="38"/>
            <p:cNvGrpSpPr/>
            <p:nvPr/>
          </p:nvGrpSpPr>
          <p:grpSpPr>
            <a:xfrm rot="0">
              <a:off x="1847357" y="0"/>
              <a:ext cx="2352456" cy="2352456"/>
              <a:chOff x="0" y="0"/>
              <a:chExt cx="812800" cy="812800"/>
            </a:xfrm>
          </p:grpSpPr>
          <p:sp>
            <p:nvSpPr>
              <p:cNvPr name="Freeform 39" id="3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40" id="40"/>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41" id="41"/>
            <p:cNvSpPr/>
            <p:nvPr/>
          </p:nvSpPr>
          <p:spPr>
            <a:xfrm flipH="false" flipV="false" rot="0">
              <a:off x="2618297" y="727685"/>
              <a:ext cx="1072121" cy="1072121"/>
            </a:xfrm>
            <a:custGeom>
              <a:avLst/>
              <a:gdLst/>
              <a:ahLst/>
              <a:cxnLst/>
              <a:rect r="r" b="b" t="t" l="l"/>
              <a:pathLst>
                <a:path h="1072121" w="1072121">
                  <a:moveTo>
                    <a:pt x="0" y="0"/>
                  </a:moveTo>
                  <a:lnTo>
                    <a:pt x="1072121" y="0"/>
                  </a:lnTo>
                  <a:lnTo>
                    <a:pt x="1072121" y="1072121"/>
                  </a:lnTo>
                  <a:lnTo>
                    <a:pt x="0" y="10721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2" id="42"/>
            <p:cNvSpPr txBox="true"/>
            <p:nvPr/>
          </p:nvSpPr>
          <p:spPr>
            <a:xfrm rot="0">
              <a:off x="2818430" y="2748990"/>
              <a:ext cx="597085" cy="454826"/>
            </a:xfrm>
            <a:prstGeom prst="rect">
              <a:avLst/>
            </a:prstGeom>
          </p:spPr>
          <p:txBody>
            <a:bodyPr anchor="t" rtlCol="false" tIns="0" lIns="0" bIns="0" rIns="0">
              <a:spAutoFit/>
            </a:bodyPr>
            <a:lstStyle/>
            <a:p>
              <a:pPr algn="ctr">
                <a:lnSpc>
                  <a:spcPts val="2769"/>
                </a:lnSpc>
              </a:pPr>
              <a:r>
                <a:rPr lang="en-US" sz="2251">
                  <a:solidFill>
                    <a:srgbClr val="FFFFFF"/>
                  </a:solidFill>
                  <a:latin typeface="Lato Bold"/>
                </a:rPr>
                <a:t>2</a:t>
              </a:r>
            </a:p>
          </p:txBody>
        </p:sp>
        <p:sp>
          <p:nvSpPr>
            <p:cNvPr name="TextBox 43" id="43"/>
            <p:cNvSpPr txBox="true"/>
            <p:nvPr/>
          </p:nvSpPr>
          <p:spPr>
            <a:xfrm rot="0">
              <a:off x="0" y="5030096"/>
              <a:ext cx="5675118" cy="179578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Features in a class are unrelated to each other.</a:t>
              </a:r>
            </a:p>
          </p:txBody>
        </p:sp>
        <p:sp>
          <p:nvSpPr>
            <p:cNvPr name="TextBox 44" id="44"/>
            <p:cNvSpPr txBox="true"/>
            <p:nvPr/>
          </p:nvSpPr>
          <p:spPr>
            <a:xfrm rot="0">
              <a:off x="0" y="3681932"/>
              <a:ext cx="5646499" cy="1233864"/>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Assumes feature independence</a:t>
              </a:r>
            </a:p>
          </p:txBody>
        </p:sp>
      </p:grpSp>
      <p:grpSp>
        <p:nvGrpSpPr>
          <p:cNvPr name="Group 45" id="45"/>
          <p:cNvGrpSpPr/>
          <p:nvPr/>
        </p:nvGrpSpPr>
        <p:grpSpPr>
          <a:xfrm rot="0">
            <a:off x="14062833" y="1754526"/>
            <a:ext cx="3997141" cy="7964559"/>
            <a:chOff x="0" y="0"/>
            <a:chExt cx="5329521" cy="10619412"/>
          </a:xfrm>
        </p:grpSpPr>
        <p:grpSp>
          <p:nvGrpSpPr>
            <p:cNvPr name="Group 46" id="46"/>
            <p:cNvGrpSpPr/>
            <p:nvPr/>
          </p:nvGrpSpPr>
          <p:grpSpPr>
            <a:xfrm rot="0">
              <a:off x="0" y="4947313"/>
              <a:ext cx="5329521" cy="5672099"/>
              <a:chOff x="0" y="0"/>
              <a:chExt cx="763709" cy="812800"/>
            </a:xfrm>
          </p:grpSpPr>
          <p:sp>
            <p:nvSpPr>
              <p:cNvPr name="Freeform 47" id="47"/>
              <p:cNvSpPr/>
              <p:nvPr/>
            </p:nvSpPr>
            <p:spPr>
              <a:xfrm flipH="false" flipV="false" rot="0">
                <a:off x="0" y="0"/>
                <a:ext cx="763709" cy="812800"/>
              </a:xfrm>
              <a:custGeom>
                <a:avLst/>
                <a:gdLst/>
                <a:ahLst/>
                <a:cxnLst/>
                <a:rect r="r" b="b" t="t" l="l"/>
                <a:pathLst>
                  <a:path h="812800" w="763709">
                    <a:moveTo>
                      <a:pt x="17432" y="0"/>
                    </a:moveTo>
                    <a:lnTo>
                      <a:pt x="746277" y="0"/>
                    </a:lnTo>
                    <a:cubicBezTo>
                      <a:pt x="755905" y="0"/>
                      <a:pt x="763709" y="7804"/>
                      <a:pt x="763709" y="17432"/>
                    </a:cubicBezTo>
                    <a:lnTo>
                      <a:pt x="763709" y="795368"/>
                    </a:lnTo>
                    <a:cubicBezTo>
                      <a:pt x="763709" y="799991"/>
                      <a:pt x="761873" y="804425"/>
                      <a:pt x="758604" y="807694"/>
                    </a:cubicBezTo>
                    <a:cubicBezTo>
                      <a:pt x="755335" y="810963"/>
                      <a:pt x="750901" y="812800"/>
                      <a:pt x="746277" y="812800"/>
                    </a:cubicBezTo>
                    <a:lnTo>
                      <a:pt x="17432" y="812800"/>
                    </a:lnTo>
                    <a:cubicBezTo>
                      <a:pt x="12809" y="812800"/>
                      <a:pt x="8375" y="810963"/>
                      <a:pt x="5106" y="807694"/>
                    </a:cubicBezTo>
                    <a:cubicBezTo>
                      <a:pt x="1837" y="804425"/>
                      <a:pt x="0" y="799991"/>
                      <a:pt x="0" y="795368"/>
                    </a:cubicBezTo>
                    <a:lnTo>
                      <a:pt x="0" y="17432"/>
                    </a:lnTo>
                    <a:cubicBezTo>
                      <a:pt x="0" y="12809"/>
                      <a:pt x="1837" y="8375"/>
                      <a:pt x="5106" y="5106"/>
                    </a:cubicBezTo>
                    <a:cubicBezTo>
                      <a:pt x="8375" y="1837"/>
                      <a:pt x="12809" y="0"/>
                      <a:pt x="17432" y="0"/>
                    </a:cubicBezTo>
                    <a:close/>
                  </a:path>
                </a:pathLst>
              </a:custGeom>
              <a:solidFill>
                <a:srgbClr val="043459"/>
              </a:solidFill>
            </p:spPr>
          </p:sp>
          <p:sp>
            <p:nvSpPr>
              <p:cNvPr name="TextBox 48" id="48"/>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49" id="49"/>
            <p:cNvGrpSpPr/>
            <p:nvPr/>
          </p:nvGrpSpPr>
          <p:grpSpPr>
            <a:xfrm rot="0">
              <a:off x="2310036" y="2690830"/>
              <a:ext cx="938028" cy="938028"/>
              <a:chOff x="0" y="0"/>
              <a:chExt cx="812800" cy="812800"/>
            </a:xfrm>
          </p:grpSpPr>
          <p:sp>
            <p:nvSpPr>
              <p:cNvPr name="Freeform 50" id="5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51" id="51"/>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52" id="52"/>
            <p:cNvGrpSpPr/>
            <p:nvPr/>
          </p:nvGrpSpPr>
          <p:grpSpPr>
            <a:xfrm rot="0">
              <a:off x="1488533" y="0"/>
              <a:ext cx="2352456" cy="2352456"/>
              <a:chOff x="0" y="0"/>
              <a:chExt cx="812800" cy="812800"/>
            </a:xfrm>
          </p:grpSpPr>
          <p:sp>
            <p:nvSpPr>
              <p:cNvPr name="Freeform 53" id="5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54" id="54"/>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55" id="55"/>
            <p:cNvSpPr/>
            <p:nvPr/>
          </p:nvSpPr>
          <p:spPr>
            <a:xfrm flipH="false" flipV="false" rot="0">
              <a:off x="2044072" y="553984"/>
              <a:ext cx="1241377" cy="1244488"/>
            </a:xfrm>
            <a:custGeom>
              <a:avLst/>
              <a:gdLst/>
              <a:ahLst/>
              <a:cxnLst/>
              <a:rect r="r" b="b" t="t" l="l"/>
              <a:pathLst>
                <a:path h="1244488" w="1241377">
                  <a:moveTo>
                    <a:pt x="0" y="0"/>
                  </a:moveTo>
                  <a:lnTo>
                    <a:pt x="1241377" y="0"/>
                  </a:lnTo>
                  <a:lnTo>
                    <a:pt x="1241377" y="1244488"/>
                  </a:lnTo>
                  <a:lnTo>
                    <a:pt x="0" y="12444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6" id="56"/>
            <p:cNvSpPr txBox="true"/>
            <p:nvPr/>
          </p:nvSpPr>
          <p:spPr>
            <a:xfrm rot="0">
              <a:off x="2505110" y="2945288"/>
              <a:ext cx="547881" cy="418131"/>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4</a:t>
              </a:r>
            </a:p>
          </p:txBody>
        </p:sp>
        <p:sp>
          <p:nvSpPr>
            <p:cNvPr name="TextBox 57" id="57"/>
            <p:cNvSpPr txBox="true"/>
            <p:nvPr/>
          </p:nvSpPr>
          <p:spPr>
            <a:xfrm rot="0">
              <a:off x="29603" y="4947313"/>
              <a:ext cx="5270314" cy="239268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Leverages feature independence for quick and accurate results.</a:t>
              </a:r>
            </a:p>
          </p:txBody>
        </p:sp>
        <p:sp>
          <p:nvSpPr>
            <p:cNvPr name="TextBox 58" id="58"/>
            <p:cNvSpPr txBox="true"/>
            <p:nvPr/>
          </p:nvSpPr>
          <p:spPr>
            <a:xfrm rot="0">
              <a:off x="59207" y="3713449"/>
              <a:ext cx="5270314" cy="1233864"/>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Fast and accurate predictions</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5476242" y="129207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85242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2057400" y="9420223"/>
            <a:ext cx="16230600" cy="1351653"/>
          </a:xfrm>
          <a:prstGeom prst="rect">
            <a:avLst/>
          </a:prstGeom>
          <a:solidFill>
            <a:srgbClr val="213559"/>
          </a:solidFill>
        </p:spPr>
      </p:sp>
      <p:sp>
        <p:nvSpPr>
          <p:cNvPr name="AutoShape 6" id="6"/>
          <p:cNvSpPr/>
          <p:nvPr/>
        </p:nvSpPr>
        <p:spPr>
          <a:xfrm rot="0">
            <a:off x="2061210" y="-658864"/>
            <a:ext cx="16230600" cy="1351653"/>
          </a:xfrm>
          <a:prstGeom prst="rect">
            <a:avLst/>
          </a:prstGeom>
          <a:solidFill>
            <a:srgbClr val="213559"/>
          </a:solidFill>
        </p:spPr>
      </p:sp>
      <p:sp>
        <p:nvSpPr>
          <p:cNvPr name="TextBox 7" id="7"/>
          <p:cNvSpPr txBox="true"/>
          <p:nvPr/>
        </p:nvSpPr>
        <p:spPr>
          <a:xfrm rot="0">
            <a:off x="10894213" y="3962607"/>
            <a:ext cx="6739799" cy="1524635"/>
          </a:xfrm>
          <a:prstGeom prst="rect">
            <a:avLst/>
          </a:prstGeom>
        </p:spPr>
        <p:txBody>
          <a:bodyPr anchor="t" rtlCol="false" tIns="0" lIns="0" bIns="0" rIns="0">
            <a:spAutoFit/>
          </a:bodyPr>
          <a:lstStyle/>
          <a:p>
            <a:pPr>
              <a:lnSpc>
                <a:spcPts val="5994"/>
              </a:lnSpc>
            </a:pPr>
            <a:r>
              <a:rPr lang="en-US" sz="5499">
                <a:solidFill>
                  <a:srgbClr val="042946"/>
                </a:solidFill>
                <a:latin typeface="Lato Bold"/>
              </a:rPr>
              <a:t>PYTHON IMPLEMENTATION</a:t>
            </a:r>
          </a:p>
        </p:txBody>
      </p:sp>
      <p:sp>
        <p:nvSpPr>
          <p:cNvPr name="Freeform 8" id="8"/>
          <p:cNvSpPr/>
          <p:nvPr/>
        </p:nvSpPr>
        <p:spPr>
          <a:xfrm flipH="false" flipV="false" rot="0">
            <a:off x="0" y="-216568"/>
            <a:ext cx="10256385" cy="10720136"/>
          </a:xfrm>
          <a:custGeom>
            <a:avLst/>
            <a:gdLst/>
            <a:ahLst/>
            <a:cxnLst/>
            <a:rect r="r" b="b" t="t" l="l"/>
            <a:pathLst>
              <a:path h="10720136" w="10256385">
                <a:moveTo>
                  <a:pt x="0" y="0"/>
                </a:moveTo>
                <a:lnTo>
                  <a:pt x="10256385" y="0"/>
                </a:lnTo>
                <a:lnTo>
                  <a:pt x="10256385" y="10720136"/>
                </a:lnTo>
                <a:lnTo>
                  <a:pt x="0" y="10720136"/>
                </a:lnTo>
                <a:lnTo>
                  <a:pt x="0" y="0"/>
                </a:lnTo>
                <a:close/>
              </a:path>
            </a:pathLst>
          </a:custGeom>
          <a:blipFill>
            <a:blip r:embed="rId4"/>
            <a:stretch>
              <a:fillRect l="0" t="-435" r="0" b="-435"/>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6392" y="5101533"/>
            <a:ext cx="4257353" cy="4254074"/>
            <a:chOff x="0" y="0"/>
            <a:chExt cx="813426" cy="812800"/>
          </a:xfrm>
        </p:grpSpPr>
        <p:sp>
          <p:nvSpPr>
            <p:cNvPr name="Freeform 3" id="3"/>
            <p:cNvSpPr/>
            <p:nvPr/>
          </p:nvSpPr>
          <p:spPr>
            <a:xfrm flipH="false" flipV="false" rot="0">
              <a:off x="0" y="0"/>
              <a:ext cx="813426" cy="812800"/>
            </a:xfrm>
            <a:custGeom>
              <a:avLst/>
              <a:gdLst/>
              <a:ahLst/>
              <a:cxnLst/>
              <a:rect r="r" b="b" t="t" l="l"/>
              <a:pathLst>
                <a:path h="812800" w="813426">
                  <a:moveTo>
                    <a:pt x="16366" y="0"/>
                  </a:moveTo>
                  <a:lnTo>
                    <a:pt x="797060" y="0"/>
                  </a:lnTo>
                  <a:cubicBezTo>
                    <a:pt x="806099" y="0"/>
                    <a:pt x="813426" y="7327"/>
                    <a:pt x="813426" y="16366"/>
                  </a:cubicBezTo>
                  <a:lnTo>
                    <a:pt x="813426" y="796434"/>
                  </a:lnTo>
                  <a:cubicBezTo>
                    <a:pt x="813426" y="805473"/>
                    <a:pt x="806099" y="812800"/>
                    <a:pt x="797060" y="812800"/>
                  </a:cubicBezTo>
                  <a:lnTo>
                    <a:pt x="16366" y="812800"/>
                  </a:lnTo>
                  <a:cubicBezTo>
                    <a:pt x="7327" y="812800"/>
                    <a:pt x="0" y="805473"/>
                    <a:pt x="0" y="796434"/>
                  </a:cubicBezTo>
                  <a:lnTo>
                    <a:pt x="0" y="16366"/>
                  </a:lnTo>
                  <a:cubicBezTo>
                    <a:pt x="0" y="7327"/>
                    <a:pt x="7327" y="0"/>
                    <a:pt x="16366" y="0"/>
                  </a:cubicBezTo>
                  <a:close/>
                </a:path>
              </a:pathLst>
            </a:custGeom>
            <a:solidFill>
              <a:srgbClr val="043459"/>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1723729" y="3817843"/>
            <a:ext cx="703521" cy="703521"/>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193319" y="1871886"/>
            <a:ext cx="1764342" cy="1764342"/>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632751" y="2338989"/>
            <a:ext cx="885478" cy="830135"/>
          </a:xfrm>
          <a:custGeom>
            <a:avLst/>
            <a:gdLst/>
            <a:ahLst/>
            <a:cxnLst/>
            <a:rect r="r" b="b" t="t" l="l"/>
            <a:pathLst>
              <a:path h="830135" w="885478">
                <a:moveTo>
                  <a:pt x="0" y="0"/>
                </a:moveTo>
                <a:lnTo>
                  <a:pt x="885477" y="0"/>
                </a:lnTo>
                <a:lnTo>
                  <a:pt x="885477" y="830136"/>
                </a:lnTo>
                <a:lnTo>
                  <a:pt x="0" y="830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5730758" y="147358"/>
            <a:ext cx="6826484" cy="2019300"/>
          </a:xfrm>
          <a:prstGeom prst="rect">
            <a:avLst/>
          </a:prstGeom>
        </p:spPr>
        <p:txBody>
          <a:bodyPr anchor="t" rtlCol="false" tIns="0" lIns="0" bIns="0" rIns="0">
            <a:spAutoFit/>
          </a:bodyPr>
          <a:lstStyle/>
          <a:p>
            <a:pPr algn="ctr">
              <a:lnSpc>
                <a:spcPts val="5175"/>
              </a:lnSpc>
            </a:pPr>
            <a:r>
              <a:rPr lang="en-US" sz="4500">
                <a:solidFill>
                  <a:srgbClr val="000000"/>
                </a:solidFill>
                <a:latin typeface="Poppins Bold"/>
              </a:rPr>
              <a:t>Support Vector Machine (SVM)</a:t>
            </a:r>
          </a:p>
          <a:p>
            <a:pPr algn="ctr">
              <a:lnSpc>
                <a:spcPts val="5175"/>
              </a:lnSpc>
            </a:pPr>
          </a:p>
        </p:txBody>
      </p:sp>
      <p:sp>
        <p:nvSpPr>
          <p:cNvPr name="TextBox 13" id="13"/>
          <p:cNvSpPr txBox="true"/>
          <p:nvPr/>
        </p:nvSpPr>
        <p:spPr>
          <a:xfrm rot="0">
            <a:off x="1870034" y="3985277"/>
            <a:ext cx="410911" cy="315979"/>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1</a:t>
            </a:r>
          </a:p>
        </p:txBody>
      </p:sp>
      <p:grpSp>
        <p:nvGrpSpPr>
          <p:cNvPr name="Group 14" id="14"/>
          <p:cNvGrpSpPr/>
          <p:nvPr/>
        </p:nvGrpSpPr>
        <p:grpSpPr>
          <a:xfrm rot="0">
            <a:off x="9326833" y="5101533"/>
            <a:ext cx="4489916" cy="4254074"/>
            <a:chOff x="0" y="0"/>
            <a:chExt cx="857861" cy="812800"/>
          </a:xfrm>
        </p:grpSpPr>
        <p:sp>
          <p:nvSpPr>
            <p:cNvPr name="Freeform 15" id="15"/>
            <p:cNvSpPr/>
            <p:nvPr/>
          </p:nvSpPr>
          <p:spPr>
            <a:xfrm flipH="false" flipV="false" rot="0">
              <a:off x="0" y="0"/>
              <a:ext cx="857861" cy="812800"/>
            </a:xfrm>
            <a:custGeom>
              <a:avLst/>
              <a:gdLst/>
              <a:ahLst/>
              <a:cxnLst/>
              <a:rect r="r" b="b" t="t" l="l"/>
              <a:pathLst>
                <a:path h="812800" w="857861">
                  <a:moveTo>
                    <a:pt x="15519" y="0"/>
                  </a:moveTo>
                  <a:lnTo>
                    <a:pt x="842342" y="0"/>
                  </a:lnTo>
                  <a:cubicBezTo>
                    <a:pt x="850913" y="0"/>
                    <a:pt x="857861" y="6948"/>
                    <a:pt x="857861" y="15519"/>
                  </a:cubicBezTo>
                  <a:lnTo>
                    <a:pt x="857861" y="797281"/>
                  </a:lnTo>
                  <a:cubicBezTo>
                    <a:pt x="857861" y="801397"/>
                    <a:pt x="856226" y="805344"/>
                    <a:pt x="853316" y="808255"/>
                  </a:cubicBezTo>
                  <a:cubicBezTo>
                    <a:pt x="850405" y="811165"/>
                    <a:pt x="846458" y="812800"/>
                    <a:pt x="842342" y="812800"/>
                  </a:cubicBezTo>
                  <a:lnTo>
                    <a:pt x="15519" y="812800"/>
                  </a:lnTo>
                  <a:cubicBezTo>
                    <a:pt x="6948" y="812800"/>
                    <a:pt x="0" y="805852"/>
                    <a:pt x="0" y="797281"/>
                  </a:cubicBezTo>
                  <a:lnTo>
                    <a:pt x="0" y="15519"/>
                  </a:lnTo>
                  <a:cubicBezTo>
                    <a:pt x="0" y="6948"/>
                    <a:pt x="6948" y="0"/>
                    <a:pt x="15519" y="0"/>
                  </a:cubicBezTo>
                  <a:close/>
                </a:path>
              </a:pathLst>
            </a:custGeom>
            <a:solidFill>
              <a:srgbClr val="043459"/>
            </a:solidFill>
          </p:spPr>
        </p:sp>
        <p:sp>
          <p:nvSpPr>
            <p:cNvPr name="TextBox 16" id="16"/>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0415195" y="1810026"/>
            <a:ext cx="1764342" cy="1764342"/>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10902431" y="2200876"/>
            <a:ext cx="829105" cy="982643"/>
          </a:xfrm>
          <a:custGeom>
            <a:avLst/>
            <a:gdLst/>
            <a:ahLst/>
            <a:cxnLst/>
            <a:rect r="r" b="b" t="t" l="l"/>
            <a:pathLst>
              <a:path h="982643" w="829105">
                <a:moveTo>
                  <a:pt x="0" y="0"/>
                </a:moveTo>
                <a:lnTo>
                  <a:pt x="829105" y="0"/>
                </a:lnTo>
                <a:lnTo>
                  <a:pt x="829105" y="982643"/>
                </a:lnTo>
                <a:lnTo>
                  <a:pt x="0" y="9826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10983975" y="3755983"/>
            <a:ext cx="703521" cy="703521"/>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TextBox 24" id="24"/>
          <p:cNvSpPr txBox="true"/>
          <p:nvPr/>
        </p:nvSpPr>
        <p:spPr>
          <a:xfrm rot="0">
            <a:off x="11130280" y="3944445"/>
            <a:ext cx="410911" cy="315979"/>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3</a:t>
            </a:r>
          </a:p>
        </p:txBody>
      </p:sp>
      <p:sp>
        <p:nvSpPr>
          <p:cNvPr name="TextBox 25" id="25"/>
          <p:cNvSpPr txBox="true"/>
          <p:nvPr/>
        </p:nvSpPr>
        <p:spPr>
          <a:xfrm rot="0">
            <a:off x="9037490" y="5101533"/>
            <a:ext cx="4779260" cy="179451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SVM-based approach for predicting discrete values in regression problems.</a:t>
            </a:r>
          </a:p>
        </p:txBody>
      </p:sp>
      <p:sp>
        <p:nvSpPr>
          <p:cNvPr name="TextBox 26" id="26"/>
          <p:cNvSpPr txBox="true"/>
          <p:nvPr/>
        </p:nvSpPr>
        <p:spPr>
          <a:xfrm rot="0">
            <a:off x="10415195" y="4630954"/>
            <a:ext cx="2313193" cy="4705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SVR</a:t>
            </a:r>
          </a:p>
        </p:txBody>
      </p:sp>
      <p:sp>
        <p:nvSpPr>
          <p:cNvPr name="TextBox 27" id="27"/>
          <p:cNvSpPr txBox="true"/>
          <p:nvPr/>
        </p:nvSpPr>
        <p:spPr>
          <a:xfrm rot="0">
            <a:off x="-139884" y="5176218"/>
            <a:ext cx="4257353" cy="1842179"/>
          </a:xfrm>
          <a:prstGeom prst="rect">
            <a:avLst/>
          </a:prstGeom>
        </p:spPr>
        <p:txBody>
          <a:bodyPr anchor="t" rtlCol="false" tIns="0" lIns="0" bIns="0" rIns="0">
            <a:spAutoFit/>
          </a:bodyPr>
          <a:lstStyle/>
          <a:p>
            <a:pPr marL="655215" indent="-327607" lvl="1">
              <a:lnSpc>
                <a:spcPts val="3611"/>
              </a:lnSpc>
              <a:buFont typeface="Arial"/>
              <a:buChar char="•"/>
            </a:pPr>
            <a:r>
              <a:rPr lang="en-US" sz="3034">
                <a:solidFill>
                  <a:srgbClr val="FFFFFF"/>
                </a:solidFill>
                <a:latin typeface="Lato"/>
              </a:rPr>
              <a:t>Supervised learning algorithm used for classification and regression.</a:t>
            </a:r>
          </a:p>
        </p:txBody>
      </p:sp>
      <p:sp>
        <p:nvSpPr>
          <p:cNvPr name="TextBox 28" id="28"/>
          <p:cNvSpPr txBox="true"/>
          <p:nvPr/>
        </p:nvSpPr>
        <p:spPr>
          <a:xfrm rot="0">
            <a:off x="-818963" y="4672921"/>
            <a:ext cx="5556082" cy="470579"/>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SVM</a:t>
            </a:r>
          </a:p>
        </p:txBody>
      </p:sp>
      <p:grpSp>
        <p:nvGrpSpPr>
          <p:cNvPr name="Group 29" id="29"/>
          <p:cNvGrpSpPr/>
          <p:nvPr/>
        </p:nvGrpSpPr>
        <p:grpSpPr>
          <a:xfrm rot="0">
            <a:off x="4737120" y="5101533"/>
            <a:ext cx="4256339" cy="4254074"/>
            <a:chOff x="0" y="0"/>
            <a:chExt cx="813233" cy="812800"/>
          </a:xfrm>
        </p:grpSpPr>
        <p:sp>
          <p:nvSpPr>
            <p:cNvPr name="Freeform 30" id="30"/>
            <p:cNvSpPr/>
            <p:nvPr/>
          </p:nvSpPr>
          <p:spPr>
            <a:xfrm flipH="false" flipV="false" rot="0">
              <a:off x="0" y="0"/>
              <a:ext cx="813233" cy="812800"/>
            </a:xfrm>
            <a:custGeom>
              <a:avLst/>
              <a:gdLst/>
              <a:ahLst/>
              <a:cxnLst/>
              <a:rect r="r" b="b" t="t" l="l"/>
              <a:pathLst>
                <a:path h="812800" w="813233">
                  <a:moveTo>
                    <a:pt x="16370" y="0"/>
                  </a:moveTo>
                  <a:lnTo>
                    <a:pt x="796862" y="0"/>
                  </a:lnTo>
                  <a:cubicBezTo>
                    <a:pt x="801204" y="0"/>
                    <a:pt x="805368" y="1725"/>
                    <a:pt x="808438" y="4795"/>
                  </a:cubicBezTo>
                  <a:cubicBezTo>
                    <a:pt x="811508" y="7865"/>
                    <a:pt x="813233" y="12029"/>
                    <a:pt x="813233" y="16370"/>
                  </a:cubicBezTo>
                  <a:lnTo>
                    <a:pt x="813233" y="796430"/>
                  </a:lnTo>
                  <a:cubicBezTo>
                    <a:pt x="813233" y="800771"/>
                    <a:pt x="811508" y="804935"/>
                    <a:pt x="808438" y="808005"/>
                  </a:cubicBezTo>
                  <a:cubicBezTo>
                    <a:pt x="805368" y="811075"/>
                    <a:pt x="801204" y="812800"/>
                    <a:pt x="796862" y="812800"/>
                  </a:cubicBezTo>
                  <a:lnTo>
                    <a:pt x="16370" y="812800"/>
                  </a:lnTo>
                  <a:cubicBezTo>
                    <a:pt x="12029" y="812800"/>
                    <a:pt x="7865" y="811075"/>
                    <a:pt x="4795" y="808005"/>
                  </a:cubicBezTo>
                  <a:cubicBezTo>
                    <a:pt x="1725" y="804935"/>
                    <a:pt x="0" y="800771"/>
                    <a:pt x="0" y="796430"/>
                  </a:cubicBezTo>
                  <a:lnTo>
                    <a:pt x="0" y="16370"/>
                  </a:lnTo>
                  <a:cubicBezTo>
                    <a:pt x="0" y="12029"/>
                    <a:pt x="1725" y="7865"/>
                    <a:pt x="4795" y="4795"/>
                  </a:cubicBezTo>
                  <a:cubicBezTo>
                    <a:pt x="7865" y="1725"/>
                    <a:pt x="12029" y="0"/>
                    <a:pt x="16370" y="0"/>
                  </a:cubicBezTo>
                  <a:close/>
                </a:path>
              </a:pathLst>
            </a:custGeom>
            <a:solidFill>
              <a:srgbClr val="043459"/>
            </a:solidFill>
          </p:spPr>
        </p:sp>
        <p:sp>
          <p:nvSpPr>
            <p:cNvPr name="TextBox 31" id="31"/>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32" id="32"/>
          <p:cNvGrpSpPr/>
          <p:nvPr/>
        </p:nvGrpSpPr>
        <p:grpSpPr>
          <a:xfrm rot="0">
            <a:off x="6446800" y="3826827"/>
            <a:ext cx="766702" cy="766702"/>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34" id="34"/>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35" id="35"/>
          <p:cNvGrpSpPr/>
          <p:nvPr/>
        </p:nvGrpSpPr>
        <p:grpSpPr>
          <a:xfrm rot="0">
            <a:off x="5947980" y="1871886"/>
            <a:ext cx="1764342" cy="1764342"/>
            <a:chOff x="0" y="0"/>
            <a:chExt cx="812800" cy="812800"/>
          </a:xfrm>
        </p:grpSpPr>
        <p:sp>
          <p:nvSpPr>
            <p:cNvPr name="Freeform 36" id="3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37" id="37"/>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38" id="38"/>
          <p:cNvSpPr/>
          <p:nvPr/>
        </p:nvSpPr>
        <p:spPr>
          <a:xfrm flipH="false" flipV="false" rot="0">
            <a:off x="6396258" y="2352012"/>
            <a:ext cx="804090" cy="804090"/>
          </a:xfrm>
          <a:custGeom>
            <a:avLst/>
            <a:gdLst/>
            <a:ahLst/>
            <a:cxnLst/>
            <a:rect r="r" b="b" t="t" l="l"/>
            <a:pathLst>
              <a:path h="804090" w="804090">
                <a:moveTo>
                  <a:pt x="0" y="0"/>
                </a:moveTo>
                <a:lnTo>
                  <a:pt x="804091" y="0"/>
                </a:lnTo>
                <a:lnTo>
                  <a:pt x="804091" y="804090"/>
                </a:lnTo>
                <a:lnTo>
                  <a:pt x="0" y="804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6606244" y="4033070"/>
            <a:ext cx="447814" cy="343501"/>
          </a:xfrm>
          <a:prstGeom prst="rect">
            <a:avLst/>
          </a:prstGeom>
        </p:spPr>
        <p:txBody>
          <a:bodyPr anchor="t" rtlCol="false" tIns="0" lIns="0" bIns="0" rIns="0">
            <a:spAutoFit/>
          </a:bodyPr>
          <a:lstStyle/>
          <a:p>
            <a:pPr algn="ctr">
              <a:lnSpc>
                <a:spcPts val="2769"/>
              </a:lnSpc>
            </a:pPr>
            <a:r>
              <a:rPr lang="en-US" sz="2251">
                <a:solidFill>
                  <a:srgbClr val="FFFFFF"/>
                </a:solidFill>
                <a:latin typeface="Lato Bold"/>
              </a:rPr>
              <a:t>2</a:t>
            </a:r>
          </a:p>
        </p:txBody>
      </p:sp>
      <p:sp>
        <p:nvSpPr>
          <p:cNvPr name="TextBox 40" id="40"/>
          <p:cNvSpPr txBox="true"/>
          <p:nvPr/>
        </p:nvSpPr>
        <p:spPr>
          <a:xfrm rot="0">
            <a:off x="4622294" y="5324475"/>
            <a:ext cx="4196647" cy="2242185"/>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SVMs can handle non-linear data by mapping it to higher-dimensional feature spaces.</a:t>
            </a:r>
          </a:p>
        </p:txBody>
      </p:sp>
      <p:sp>
        <p:nvSpPr>
          <p:cNvPr name="TextBox 41" id="41"/>
          <p:cNvSpPr txBox="true"/>
          <p:nvPr/>
        </p:nvSpPr>
        <p:spPr>
          <a:xfrm rot="0">
            <a:off x="5872277" y="4672921"/>
            <a:ext cx="2682450" cy="4705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Kernel trick</a:t>
            </a:r>
          </a:p>
        </p:txBody>
      </p:sp>
      <p:grpSp>
        <p:nvGrpSpPr>
          <p:cNvPr name="Group 42" id="42"/>
          <p:cNvGrpSpPr/>
          <p:nvPr/>
        </p:nvGrpSpPr>
        <p:grpSpPr>
          <a:xfrm rot="0">
            <a:off x="14149842" y="5101533"/>
            <a:ext cx="3997141" cy="4254074"/>
            <a:chOff x="0" y="0"/>
            <a:chExt cx="763709" cy="812800"/>
          </a:xfrm>
        </p:grpSpPr>
        <p:sp>
          <p:nvSpPr>
            <p:cNvPr name="Freeform 43" id="43"/>
            <p:cNvSpPr/>
            <p:nvPr/>
          </p:nvSpPr>
          <p:spPr>
            <a:xfrm flipH="false" flipV="false" rot="0">
              <a:off x="0" y="0"/>
              <a:ext cx="763709" cy="812800"/>
            </a:xfrm>
            <a:custGeom>
              <a:avLst/>
              <a:gdLst/>
              <a:ahLst/>
              <a:cxnLst/>
              <a:rect r="r" b="b" t="t" l="l"/>
              <a:pathLst>
                <a:path h="812800" w="763709">
                  <a:moveTo>
                    <a:pt x="17432" y="0"/>
                  </a:moveTo>
                  <a:lnTo>
                    <a:pt x="746277" y="0"/>
                  </a:lnTo>
                  <a:cubicBezTo>
                    <a:pt x="755905" y="0"/>
                    <a:pt x="763709" y="7804"/>
                    <a:pt x="763709" y="17432"/>
                  </a:cubicBezTo>
                  <a:lnTo>
                    <a:pt x="763709" y="795368"/>
                  </a:lnTo>
                  <a:cubicBezTo>
                    <a:pt x="763709" y="799991"/>
                    <a:pt x="761873" y="804425"/>
                    <a:pt x="758604" y="807694"/>
                  </a:cubicBezTo>
                  <a:cubicBezTo>
                    <a:pt x="755335" y="810963"/>
                    <a:pt x="750901" y="812800"/>
                    <a:pt x="746277" y="812800"/>
                  </a:cubicBezTo>
                  <a:lnTo>
                    <a:pt x="17432" y="812800"/>
                  </a:lnTo>
                  <a:cubicBezTo>
                    <a:pt x="12809" y="812800"/>
                    <a:pt x="8375" y="810963"/>
                    <a:pt x="5106" y="807694"/>
                  </a:cubicBezTo>
                  <a:cubicBezTo>
                    <a:pt x="1837" y="804425"/>
                    <a:pt x="0" y="799991"/>
                    <a:pt x="0" y="795368"/>
                  </a:cubicBezTo>
                  <a:lnTo>
                    <a:pt x="0" y="17432"/>
                  </a:lnTo>
                  <a:cubicBezTo>
                    <a:pt x="0" y="12809"/>
                    <a:pt x="1837" y="8375"/>
                    <a:pt x="5106" y="5106"/>
                  </a:cubicBezTo>
                  <a:cubicBezTo>
                    <a:pt x="8375" y="1837"/>
                    <a:pt x="12809" y="0"/>
                    <a:pt x="17432" y="0"/>
                  </a:cubicBezTo>
                  <a:close/>
                </a:path>
              </a:pathLst>
            </a:custGeom>
            <a:solidFill>
              <a:srgbClr val="043459"/>
            </a:solidFill>
          </p:spPr>
        </p:sp>
        <p:sp>
          <p:nvSpPr>
            <p:cNvPr name="TextBox 44" id="44"/>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45" id="45"/>
          <p:cNvGrpSpPr/>
          <p:nvPr/>
        </p:nvGrpSpPr>
        <p:grpSpPr>
          <a:xfrm rot="0">
            <a:off x="15638973" y="3817843"/>
            <a:ext cx="703521" cy="703521"/>
            <a:chOff x="0" y="0"/>
            <a:chExt cx="812800" cy="812800"/>
          </a:xfrm>
        </p:grpSpPr>
        <p:sp>
          <p:nvSpPr>
            <p:cNvPr name="Freeform 46" id="4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47" id="47"/>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48" id="48"/>
          <p:cNvGrpSpPr/>
          <p:nvPr/>
        </p:nvGrpSpPr>
        <p:grpSpPr>
          <a:xfrm rot="0">
            <a:off x="15108562" y="1871886"/>
            <a:ext cx="1764342" cy="1764342"/>
            <a:chOff x="0" y="0"/>
            <a:chExt cx="812800" cy="812800"/>
          </a:xfrm>
        </p:grpSpPr>
        <p:sp>
          <p:nvSpPr>
            <p:cNvPr name="Freeform 49" id="4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50" id="50"/>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51" id="51"/>
          <p:cNvSpPr/>
          <p:nvPr/>
        </p:nvSpPr>
        <p:spPr>
          <a:xfrm flipH="false" flipV="false" rot="0">
            <a:off x="15525217" y="2287374"/>
            <a:ext cx="931033" cy="933366"/>
          </a:xfrm>
          <a:custGeom>
            <a:avLst/>
            <a:gdLst/>
            <a:ahLst/>
            <a:cxnLst/>
            <a:rect r="r" b="b" t="t" l="l"/>
            <a:pathLst>
              <a:path h="933366" w="931033">
                <a:moveTo>
                  <a:pt x="0" y="0"/>
                </a:moveTo>
                <a:lnTo>
                  <a:pt x="931033" y="0"/>
                </a:lnTo>
                <a:lnTo>
                  <a:pt x="931033" y="933366"/>
                </a:lnTo>
                <a:lnTo>
                  <a:pt x="0" y="933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2" id="52"/>
          <p:cNvSpPr txBox="true"/>
          <p:nvPr/>
        </p:nvSpPr>
        <p:spPr>
          <a:xfrm rot="0">
            <a:off x="15785278" y="4006851"/>
            <a:ext cx="410911" cy="315979"/>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4</a:t>
            </a:r>
          </a:p>
        </p:txBody>
      </p:sp>
      <p:sp>
        <p:nvSpPr>
          <p:cNvPr name="TextBox 53" id="53"/>
          <p:cNvSpPr txBox="true"/>
          <p:nvPr/>
        </p:nvSpPr>
        <p:spPr>
          <a:xfrm rot="0">
            <a:off x="13992163" y="5185743"/>
            <a:ext cx="3997141" cy="268986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SVR finds the hyperplane that maximizes the number of points, serving as the regression model.</a:t>
            </a:r>
          </a:p>
        </p:txBody>
      </p:sp>
      <p:sp>
        <p:nvSpPr>
          <p:cNvPr name="TextBox 54" id="54"/>
          <p:cNvSpPr txBox="true"/>
          <p:nvPr/>
        </p:nvSpPr>
        <p:spPr>
          <a:xfrm rot="0">
            <a:off x="15211615" y="4630954"/>
            <a:ext cx="2261757" cy="4705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Best fit line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1835789"/>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8156196"/>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440589" y="9594211"/>
            <a:ext cx="16230600" cy="1351653"/>
          </a:xfrm>
          <a:prstGeom prst="rect">
            <a:avLst/>
          </a:prstGeom>
          <a:solidFill>
            <a:srgbClr val="213559"/>
          </a:solidFill>
        </p:spPr>
      </p:sp>
      <p:sp>
        <p:nvSpPr>
          <p:cNvPr name="AutoShape 6" id="6"/>
          <p:cNvSpPr/>
          <p:nvPr/>
        </p:nvSpPr>
        <p:spPr>
          <a:xfrm rot="0">
            <a:off x="-1320146" y="-658864"/>
            <a:ext cx="16230600" cy="1351653"/>
          </a:xfrm>
          <a:prstGeom prst="rect">
            <a:avLst/>
          </a:prstGeom>
          <a:solidFill>
            <a:srgbClr val="213559"/>
          </a:solidFill>
        </p:spPr>
      </p:sp>
      <p:sp>
        <p:nvSpPr>
          <p:cNvPr name="TextBox 7" id="7"/>
          <p:cNvSpPr txBox="true"/>
          <p:nvPr/>
        </p:nvSpPr>
        <p:spPr>
          <a:xfrm rot="0">
            <a:off x="802876" y="3928911"/>
            <a:ext cx="6739799" cy="1524635"/>
          </a:xfrm>
          <a:prstGeom prst="rect">
            <a:avLst/>
          </a:prstGeom>
        </p:spPr>
        <p:txBody>
          <a:bodyPr anchor="t" rtlCol="false" tIns="0" lIns="0" bIns="0" rIns="0">
            <a:spAutoFit/>
          </a:bodyPr>
          <a:lstStyle/>
          <a:p>
            <a:pPr>
              <a:lnSpc>
                <a:spcPts val="5994"/>
              </a:lnSpc>
            </a:pPr>
            <a:r>
              <a:rPr lang="en-US" sz="5499">
                <a:solidFill>
                  <a:srgbClr val="042946"/>
                </a:solidFill>
                <a:latin typeface="Lato Bold"/>
              </a:rPr>
              <a:t>PYTHON IMPLEMENTATION</a:t>
            </a:r>
          </a:p>
        </p:txBody>
      </p:sp>
      <p:sp>
        <p:nvSpPr>
          <p:cNvPr name="Freeform 8" id="8"/>
          <p:cNvSpPr/>
          <p:nvPr/>
        </p:nvSpPr>
        <p:spPr>
          <a:xfrm flipH="false" flipV="false" rot="0">
            <a:off x="8264457" y="38996"/>
            <a:ext cx="10344873" cy="10906868"/>
          </a:xfrm>
          <a:custGeom>
            <a:avLst/>
            <a:gdLst/>
            <a:ahLst/>
            <a:cxnLst/>
            <a:rect r="r" b="b" t="t" l="l"/>
            <a:pathLst>
              <a:path h="10906868" w="10344873">
                <a:moveTo>
                  <a:pt x="0" y="0"/>
                </a:moveTo>
                <a:lnTo>
                  <a:pt x="10344873" y="0"/>
                </a:lnTo>
                <a:lnTo>
                  <a:pt x="10344873" y="10906868"/>
                </a:lnTo>
                <a:lnTo>
                  <a:pt x="0" y="10906868"/>
                </a:lnTo>
                <a:lnTo>
                  <a:pt x="0" y="0"/>
                </a:lnTo>
                <a:close/>
              </a:path>
            </a:pathLst>
          </a:custGeom>
          <a:blipFill>
            <a:blip r:embed="rId4"/>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30758" y="516775"/>
            <a:ext cx="6826484" cy="704850"/>
          </a:xfrm>
          <a:prstGeom prst="rect">
            <a:avLst/>
          </a:prstGeom>
        </p:spPr>
        <p:txBody>
          <a:bodyPr anchor="t" rtlCol="false" tIns="0" lIns="0" bIns="0" rIns="0">
            <a:spAutoFit/>
          </a:bodyPr>
          <a:lstStyle/>
          <a:p>
            <a:pPr algn="ctr">
              <a:lnSpc>
                <a:spcPts val="5175"/>
              </a:lnSpc>
            </a:pPr>
            <a:r>
              <a:rPr lang="en-US" sz="4500">
                <a:solidFill>
                  <a:srgbClr val="000000"/>
                </a:solidFill>
                <a:latin typeface="Poppins Bold"/>
              </a:rPr>
              <a:t>DECISION TREE</a:t>
            </a:r>
          </a:p>
        </p:txBody>
      </p:sp>
      <p:grpSp>
        <p:nvGrpSpPr>
          <p:cNvPr name="Group 3" id="3"/>
          <p:cNvGrpSpPr/>
          <p:nvPr/>
        </p:nvGrpSpPr>
        <p:grpSpPr>
          <a:xfrm rot="0">
            <a:off x="9421074" y="1750088"/>
            <a:ext cx="4231654" cy="7508212"/>
            <a:chOff x="0" y="0"/>
            <a:chExt cx="5642206" cy="10010949"/>
          </a:xfrm>
        </p:grpSpPr>
        <p:grpSp>
          <p:nvGrpSpPr>
            <p:cNvPr name="Group 4" id="4"/>
            <p:cNvGrpSpPr/>
            <p:nvPr/>
          </p:nvGrpSpPr>
          <p:grpSpPr>
            <a:xfrm rot="0">
              <a:off x="0" y="4338850"/>
              <a:ext cx="5642206" cy="5672099"/>
              <a:chOff x="0" y="0"/>
              <a:chExt cx="808516" cy="812800"/>
            </a:xfrm>
          </p:grpSpPr>
          <p:sp>
            <p:nvSpPr>
              <p:cNvPr name="Freeform 5" id="5"/>
              <p:cNvSpPr/>
              <p:nvPr/>
            </p:nvSpPr>
            <p:spPr>
              <a:xfrm flipH="false" flipV="false" rot="0">
                <a:off x="0" y="0"/>
                <a:ext cx="808516" cy="812800"/>
              </a:xfrm>
              <a:custGeom>
                <a:avLst/>
                <a:gdLst/>
                <a:ahLst/>
                <a:cxnLst/>
                <a:rect r="r" b="b" t="t" l="l"/>
                <a:pathLst>
                  <a:path h="812800" w="808516">
                    <a:moveTo>
                      <a:pt x="16466" y="0"/>
                    </a:moveTo>
                    <a:lnTo>
                      <a:pt x="792051" y="0"/>
                    </a:lnTo>
                    <a:cubicBezTo>
                      <a:pt x="801144" y="0"/>
                      <a:pt x="808516" y="7372"/>
                      <a:pt x="808516" y="16466"/>
                    </a:cubicBezTo>
                    <a:lnTo>
                      <a:pt x="808516" y="796334"/>
                    </a:lnTo>
                    <a:cubicBezTo>
                      <a:pt x="808516" y="805428"/>
                      <a:pt x="801144" y="812800"/>
                      <a:pt x="792051" y="812800"/>
                    </a:cubicBezTo>
                    <a:lnTo>
                      <a:pt x="16466" y="812800"/>
                    </a:lnTo>
                    <a:cubicBezTo>
                      <a:pt x="7372" y="812800"/>
                      <a:pt x="0" y="805428"/>
                      <a:pt x="0" y="796334"/>
                    </a:cubicBezTo>
                    <a:lnTo>
                      <a:pt x="0" y="16466"/>
                    </a:lnTo>
                    <a:cubicBezTo>
                      <a:pt x="0" y="7372"/>
                      <a:pt x="7372" y="0"/>
                      <a:pt x="16466" y="0"/>
                    </a:cubicBezTo>
                    <a:close/>
                  </a:path>
                </a:pathLst>
              </a:custGeom>
              <a:solidFill>
                <a:srgbClr val="043459"/>
              </a:solidFill>
            </p:spPr>
          </p:sp>
          <p:sp>
            <p:nvSpPr>
              <p:cNvPr name="TextBox 6" id="6"/>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1644875" y="0"/>
              <a:ext cx="2352456" cy="2352456"/>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10" id="10"/>
            <p:cNvSpPr/>
            <p:nvPr/>
          </p:nvSpPr>
          <p:spPr>
            <a:xfrm flipH="false" flipV="false" rot="0">
              <a:off x="2294524" y="521133"/>
              <a:ext cx="1105473" cy="1310190"/>
            </a:xfrm>
            <a:custGeom>
              <a:avLst/>
              <a:gdLst/>
              <a:ahLst/>
              <a:cxnLst/>
              <a:rect r="r" b="b" t="t" l="l"/>
              <a:pathLst>
                <a:path h="1310190" w="1105473">
                  <a:moveTo>
                    <a:pt x="0" y="0"/>
                  </a:moveTo>
                  <a:lnTo>
                    <a:pt x="1105473" y="0"/>
                  </a:lnTo>
                  <a:lnTo>
                    <a:pt x="1105473" y="1310190"/>
                  </a:lnTo>
                  <a:lnTo>
                    <a:pt x="0" y="1310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2314704" y="2586583"/>
              <a:ext cx="938028" cy="938028"/>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TextBox 14" id="14"/>
            <p:cNvSpPr txBox="true"/>
            <p:nvPr/>
          </p:nvSpPr>
          <p:spPr>
            <a:xfrm rot="0">
              <a:off x="2509778" y="2841041"/>
              <a:ext cx="547881" cy="418131"/>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3</a:t>
              </a:r>
            </a:p>
          </p:txBody>
        </p:sp>
        <p:sp>
          <p:nvSpPr>
            <p:cNvPr name="TextBox 15" id="15"/>
            <p:cNvSpPr txBox="true"/>
            <p:nvPr/>
          </p:nvSpPr>
          <p:spPr>
            <a:xfrm rot="0">
              <a:off x="0" y="4377851"/>
              <a:ext cx="5642206" cy="3949700"/>
            </a:xfrm>
            <a:prstGeom prst="rect">
              <a:avLst/>
            </a:prstGeom>
          </p:spPr>
          <p:txBody>
            <a:bodyPr anchor="t" rtlCol="false" tIns="0" lIns="0" bIns="0" rIns="0">
              <a:spAutoFit/>
            </a:bodyPr>
            <a:lstStyle/>
            <a:p>
              <a:pPr marL="647700" indent="-323850" lvl="1">
                <a:lnSpc>
                  <a:spcPts val="3900"/>
                </a:lnSpc>
                <a:buFont typeface="Arial"/>
                <a:buChar char="•"/>
              </a:pPr>
              <a:r>
                <a:rPr lang="en-US" sz="3000">
                  <a:solidFill>
                    <a:srgbClr val="FFFFFF"/>
                  </a:solidFill>
                  <a:latin typeface="Lato"/>
                </a:rPr>
                <a:t>Nodes represent decisions/features.</a:t>
              </a:r>
            </a:p>
            <a:p>
              <a:pPr marL="647700" indent="-323850" lvl="1">
                <a:lnSpc>
                  <a:spcPts val="3900"/>
                </a:lnSpc>
                <a:buFont typeface="Arial"/>
                <a:buChar char="•"/>
              </a:pPr>
              <a:r>
                <a:rPr lang="en-US" sz="3000">
                  <a:solidFill>
                    <a:srgbClr val="FFFFFF"/>
                  </a:solidFill>
                  <a:latin typeface="Lato"/>
                </a:rPr>
                <a:t>Branches/leaves represent predictions.</a:t>
              </a:r>
            </a:p>
            <a:p>
              <a:pPr>
                <a:lnSpc>
                  <a:spcPts val="3900"/>
                </a:lnSpc>
              </a:pPr>
            </a:p>
          </p:txBody>
        </p:sp>
        <p:sp>
          <p:nvSpPr>
            <p:cNvPr name="TextBox 16" id="16"/>
            <p:cNvSpPr txBox="true"/>
            <p:nvPr/>
          </p:nvSpPr>
          <p:spPr>
            <a:xfrm rot="0">
              <a:off x="0" y="3563114"/>
              <a:ext cx="5492925" cy="624264"/>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Tree Structure</a:t>
              </a:r>
            </a:p>
          </p:txBody>
        </p:sp>
      </p:grpSp>
      <p:grpSp>
        <p:nvGrpSpPr>
          <p:cNvPr name="Group 17" id="17"/>
          <p:cNvGrpSpPr/>
          <p:nvPr/>
        </p:nvGrpSpPr>
        <p:grpSpPr>
          <a:xfrm rot="0">
            <a:off x="195854" y="1774579"/>
            <a:ext cx="4189492" cy="7483721"/>
            <a:chOff x="0" y="0"/>
            <a:chExt cx="5585990" cy="9978295"/>
          </a:xfrm>
        </p:grpSpPr>
        <p:grpSp>
          <p:nvGrpSpPr>
            <p:cNvPr name="Group 18" id="18"/>
            <p:cNvGrpSpPr/>
            <p:nvPr/>
          </p:nvGrpSpPr>
          <p:grpSpPr>
            <a:xfrm rot="0">
              <a:off x="0" y="4306196"/>
              <a:ext cx="5585990" cy="5672099"/>
              <a:chOff x="0" y="0"/>
              <a:chExt cx="800461" cy="812800"/>
            </a:xfrm>
          </p:grpSpPr>
          <p:sp>
            <p:nvSpPr>
              <p:cNvPr name="Freeform 19" id="19"/>
              <p:cNvSpPr/>
              <p:nvPr/>
            </p:nvSpPr>
            <p:spPr>
              <a:xfrm flipH="false" flipV="false" rot="0">
                <a:off x="0" y="0"/>
                <a:ext cx="800461" cy="812800"/>
              </a:xfrm>
              <a:custGeom>
                <a:avLst/>
                <a:gdLst/>
                <a:ahLst/>
                <a:cxnLst/>
                <a:rect r="r" b="b" t="t" l="l"/>
                <a:pathLst>
                  <a:path h="812800" w="800461">
                    <a:moveTo>
                      <a:pt x="16631" y="0"/>
                    </a:moveTo>
                    <a:lnTo>
                      <a:pt x="783829" y="0"/>
                    </a:lnTo>
                    <a:cubicBezTo>
                      <a:pt x="793015" y="0"/>
                      <a:pt x="800461" y="7446"/>
                      <a:pt x="800461" y="16631"/>
                    </a:cubicBezTo>
                    <a:lnTo>
                      <a:pt x="800461" y="796169"/>
                    </a:lnTo>
                    <a:cubicBezTo>
                      <a:pt x="800461" y="805354"/>
                      <a:pt x="793015" y="812800"/>
                      <a:pt x="783829" y="812800"/>
                    </a:cubicBezTo>
                    <a:lnTo>
                      <a:pt x="16631" y="812800"/>
                    </a:lnTo>
                    <a:cubicBezTo>
                      <a:pt x="7446" y="812800"/>
                      <a:pt x="0" y="805354"/>
                      <a:pt x="0" y="796169"/>
                    </a:cubicBezTo>
                    <a:lnTo>
                      <a:pt x="0" y="16631"/>
                    </a:lnTo>
                    <a:cubicBezTo>
                      <a:pt x="0" y="7446"/>
                      <a:pt x="7446" y="0"/>
                      <a:pt x="16631" y="0"/>
                    </a:cubicBezTo>
                    <a:close/>
                  </a:path>
                </a:pathLst>
              </a:custGeom>
              <a:solidFill>
                <a:srgbClr val="043459"/>
              </a:solidFill>
            </p:spPr>
          </p:sp>
          <p:sp>
            <p:nvSpPr>
              <p:cNvPr name="TextBox 20" id="20"/>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2276905" y="2586583"/>
              <a:ext cx="938028" cy="938028"/>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1607076" y="0"/>
              <a:ext cx="2352456" cy="2352456"/>
              <a:chOff x="0" y="0"/>
              <a:chExt cx="812800" cy="812800"/>
            </a:xfrm>
          </p:grpSpPr>
          <p:sp>
            <p:nvSpPr>
              <p:cNvPr name="Freeform 25" id="2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27" id="27"/>
            <p:cNvSpPr/>
            <p:nvPr/>
          </p:nvSpPr>
          <p:spPr>
            <a:xfrm flipH="false" flipV="false" rot="0">
              <a:off x="2192985" y="622804"/>
              <a:ext cx="1180637" cy="1106847"/>
            </a:xfrm>
            <a:custGeom>
              <a:avLst/>
              <a:gdLst/>
              <a:ahLst/>
              <a:cxnLst/>
              <a:rect r="r" b="b" t="t" l="l"/>
              <a:pathLst>
                <a:path h="1106847" w="1180637">
                  <a:moveTo>
                    <a:pt x="0" y="0"/>
                  </a:moveTo>
                  <a:lnTo>
                    <a:pt x="1180637" y="0"/>
                  </a:lnTo>
                  <a:lnTo>
                    <a:pt x="1180637" y="1106847"/>
                  </a:lnTo>
                  <a:lnTo>
                    <a:pt x="0" y="1106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2471978" y="2841769"/>
              <a:ext cx="547881" cy="418131"/>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1</a:t>
              </a:r>
            </a:p>
          </p:txBody>
        </p:sp>
        <p:sp>
          <p:nvSpPr>
            <p:cNvPr name="TextBox 29" id="29"/>
            <p:cNvSpPr txBox="true"/>
            <p:nvPr/>
          </p:nvSpPr>
          <p:spPr>
            <a:xfrm rot="0">
              <a:off x="72068" y="4387989"/>
              <a:ext cx="5422470" cy="4692519"/>
            </a:xfrm>
            <a:prstGeom prst="rect">
              <a:avLst/>
            </a:prstGeom>
          </p:spPr>
          <p:txBody>
            <a:bodyPr anchor="t" rtlCol="false" tIns="0" lIns="0" bIns="0" rIns="0">
              <a:spAutoFit/>
            </a:bodyPr>
            <a:lstStyle/>
            <a:p>
              <a:pPr marL="655215" indent="-327607" lvl="1">
                <a:lnSpc>
                  <a:spcPts val="4036"/>
                </a:lnSpc>
                <a:buFont typeface="Arial"/>
                <a:buChar char="•"/>
              </a:pPr>
              <a:r>
                <a:rPr lang="en-US" sz="3034">
                  <a:solidFill>
                    <a:srgbClr val="FFFFFF"/>
                  </a:solidFill>
                  <a:latin typeface="Lato"/>
                </a:rPr>
                <a:t>Flowchart-like tool for decision-making.</a:t>
              </a:r>
            </a:p>
            <a:p>
              <a:pPr marL="655215" indent="-327607" lvl="1">
                <a:lnSpc>
                  <a:spcPts val="4036"/>
                </a:lnSpc>
                <a:buFont typeface="Arial"/>
                <a:buChar char="•"/>
              </a:pPr>
              <a:r>
                <a:rPr lang="en-US" sz="3034">
                  <a:solidFill>
                    <a:srgbClr val="FFFFFF"/>
                  </a:solidFill>
                  <a:latin typeface="Lato"/>
                </a:rPr>
                <a:t>Models decisions and outcomes.</a:t>
              </a:r>
            </a:p>
            <a:p>
              <a:pPr>
                <a:lnSpc>
                  <a:spcPts val="4036"/>
                </a:lnSpc>
              </a:pPr>
            </a:p>
            <a:p>
              <a:pPr>
                <a:lnSpc>
                  <a:spcPts val="4036"/>
                </a:lnSpc>
              </a:pPr>
            </a:p>
          </p:txBody>
        </p:sp>
        <p:sp>
          <p:nvSpPr>
            <p:cNvPr name="TextBox 30" id="30"/>
            <p:cNvSpPr txBox="true"/>
            <p:nvPr/>
          </p:nvSpPr>
          <p:spPr>
            <a:xfrm rot="0">
              <a:off x="72068" y="3681932"/>
              <a:ext cx="5422470" cy="624264"/>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Decision Tree</a:t>
              </a:r>
            </a:p>
          </p:txBody>
        </p:sp>
      </p:grpSp>
      <p:grpSp>
        <p:nvGrpSpPr>
          <p:cNvPr name="Group 31" id="31"/>
          <p:cNvGrpSpPr/>
          <p:nvPr/>
        </p:nvGrpSpPr>
        <p:grpSpPr>
          <a:xfrm rot="0">
            <a:off x="4766346" y="5004226"/>
            <a:ext cx="4256339" cy="4254074"/>
            <a:chOff x="0" y="0"/>
            <a:chExt cx="813233" cy="812800"/>
          </a:xfrm>
        </p:grpSpPr>
        <p:sp>
          <p:nvSpPr>
            <p:cNvPr name="Freeform 32" id="32"/>
            <p:cNvSpPr/>
            <p:nvPr/>
          </p:nvSpPr>
          <p:spPr>
            <a:xfrm flipH="false" flipV="false" rot="0">
              <a:off x="0" y="0"/>
              <a:ext cx="813233" cy="812800"/>
            </a:xfrm>
            <a:custGeom>
              <a:avLst/>
              <a:gdLst/>
              <a:ahLst/>
              <a:cxnLst/>
              <a:rect r="r" b="b" t="t" l="l"/>
              <a:pathLst>
                <a:path h="812800" w="813233">
                  <a:moveTo>
                    <a:pt x="16370" y="0"/>
                  </a:moveTo>
                  <a:lnTo>
                    <a:pt x="796862" y="0"/>
                  </a:lnTo>
                  <a:cubicBezTo>
                    <a:pt x="801204" y="0"/>
                    <a:pt x="805368" y="1725"/>
                    <a:pt x="808438" y="4795"/>
                  </a:cubicBezTo>
                  <a:cubicBezTo>
                    <a:pt x="811508" y="7865"/>
                    <a:pt x="813233" y="12029"/>
                    <a:pt x="813233" y="16370"/>
                  </a:cubicBezTo>
                  <a:lnTo>
                    <a:pt x="813233" y="796430"/>
                  </a:lnTo>
                  <a:cubicBezTo>
                    <a:pt x="813233" y="800771"/>
                    <a:pt x="811508" y="804935"/>
                    <a:pt x="808438" y="808005"/>
                  </a:cubicBezTo>
                  <a:cubicBezTo>
                    <a:pt x="805368" y="811075"/>
                    <a:pt x="801204" y="812800"/>
                    <a:pt x="796862" y="812800"/>
                  </a:cubicBezTo>
                  <a:lnTo>
                    <a:pt x="16370" y="812800"/>
                  </a:lnTo>
                  <a:cubicBezTo>
                    <a:pt x="12029" y="812800"/>
                    <a:pt x="7865" y="811075"/>
                    <a:pt x="4795" y="808005"/>
                  </a:cubicBezTo>
                  <a:cubicBezTo>
                    <a:pt x="1725" y="804935"/>
                    <a:pt x="0" y="800771"/>
                    <a:pt x="0" y="796430"/>
                  </a:cubicBezTo>
                  <a:lnTo>
                    <a:pt x="0" y="16370"/>
                  </a:lnTo>
                  <a:cubicBezTo>
                    <a:pt x="0" y="12029"/>
                    <a:pt x="1725" y="7865"/>
                    <a:pt x="4795" y="4795"/>
                  </a:cubicBezTo>
                  <a:cubicBezTo>
                    <a:pt x="7865" y="1725"/>
                    <a:pt x="12029" y="0"/>
                    <a:pt x="16370" y="0"/>
                  </a:cubicBezTo>
                  <a:close/>
                </a:path>
              </a:pathLst>
            </a:custGeom>
            <a:solidFill>
              <a:srgbClr val="043459"/>
            </a:solidFill>
          </p:spPr>
        </p:sp>
        <p:sp>
          <p:nvSpPr>
            <p:cNvPr name="TextBox 33" id="33"/>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34" id="34"/>
          <p:cNvGrpSpPr/>
          <p:nvPr/>
        </p:nvGrpSpPr>
        <p:grpSpPr>
          <a:xfrm rot="0">
            <a:off x="6492471" y="3729520"/>
            <a:ext cx="766702" cy="766702"/>
            <a:chOff x="0" y="0"/>
            <a:chExt cx="812800" cy="812800"/>
          </a:xfrm>
        </p:grpSpPr>
        <p:sp>
          <p:nvSpPr>
            <p:cNvPr name="Freeform 35" id="3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36" id="36"/>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37" id="37"/>
          <p:cNvGrpSpPr/>
          <p:nvPr/>
        </p:nvGrpSpPr>
        <p:grpSpPr>
          <a:xfrm rot="0">
            <a:off x="6012345" y="1774579"/>
            <a:ext cx="1764342" cy="1764342"/>
            <a:chOff x="0" y="0"/>
            <a:chExt cx="812800" cy="812800"/>
          </a:xfrm>
        </p:grpSpPr>
        <p:sp>
          <p:nvSpPr>
            <p:cNvPr name="Freeform 38" id="3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39" id="39"/>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40" id="40"/>
          <p:cNvSpPr/>
          <p:nvPr/>
        </p:nvSpPr>
        <p:spPr>
          <a:xfrm flipH="false" flipV="false" rot="0">
            <a:off x="6492471" y="2254705"/>
            <a:ext cx="804090" cy="804090"/>
          </a:xfrm>
          <a:custGeom>
            <a:avLst/>
            <a:gdLst/>
            <a:ahLst/>
            <a:cxnLst/>
            <a:rect r="r" b="b" t="t" l="l"/>
            <a:pathLst>
              <a:path h="804090" w="804090">
                <a:moveTo>
                  <a:pt x="0" y="0"/>
                </a:moveTo>
                <a:lnTo>
                  <a:pt x="804090" y="0"/>
                </a:lnTo>
                <a:lnTo>
                  <a:pt x="804090" y="804090"/>
                </a:lnTo>
                <a:lnTo>
                  <a:pt x="0" y="804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1" id="41"/>
          <p:cNvSpPr txBox="true"/>
          <p:nvPr/>
        </p:nvSpPr>
        <p:spPr>
          <a:xfrm rot="0">
            <a:off x="6651915" y="3935763"/>
            <a:ext cx="447814" cy="343501"/>
          </a:xfrm>
          <a:prstGeom prst="rect">
            <a:avLst/>
          </a:prstGeom>
        </p:spPr>
        <p:txBody>
          <a:bodyPr anchor="t" rtlCol="false" tIns="0" lIns="0" bIns="0" rIns="0">
            <a:spAutoFit/>
          </a:bodyPr>
          <a:lstStyle/>
          <a:p>
            <a:pPr algn="ctr">
              <a:lnSpc>
                <a:spcPts val="2769"/>
              </a:lnSpc>
            </a:pPr>
            <a:r>
              <a:rPr lang="en-US" sz="2251">
                <a:solidFill>
                  <a:srgbClr val="FFFFFF"/>
                </a:solidFill>
                <a:latin typeface="Lato Bold"/>
              </a:rPr>
              <a:t>2</a:t>
            </a:r>
          </a:p>
        </p:txBody>
      </p:sp>
      <p:sp>
        <p:nvSpPr>
          <p:cNvPr name="TextBox 42" id="42"/>
          <p:cNvSpPr txBox="true"/>
          <p:nvPr/>
        </p:nvSpPr>
        <p:spPr>
          <a:xfrm rot="0">
            <a:off x="4766346" y="5014426"/>
            <a:ext cx="4256339" cy="2518410"/>
          </a:xfrm>
          <a:prstGeom prst="rect">
            <a:avLst/>
          </a:prstGeom>
        </p:spPr>
        <p:txBody>
          <a:bodyPr anchor="t" rtlCol="false" tIns="0" lIns="0" bIns="0" rIns="0">
            <a:spAutoFit/>
          </a:bodyPr>
          <a:lstStyle/>
          <a:p>
            <a:pPr marL="647700" indent="-323850" lvl="1">
              <a:lnSpc>
                <a:spcPts val="4020"/>
              </a:lnSpc>
              <a:buFont typeface="Arial"/>
              <a:buChar char="•"/>
            </a:pPr>
            <a:r>
              <a:rPr lang="en-US" sz="3000">
                <a:solidFill>
                  <a:srgbClr val="FFFFFF"/>
                </a:solidFill>
                <a:latin typeface="Lato"/>
              </a:rPr>
              <a:t>Uses tree structure for prediction.</a:t>
            </a:r>
          </a:p>
          <a:p>
            <a:pPr marL="647700" indent="-323850" lvl="1">
              <a:lnSpc>
                <a:spcPts val="4020"/>
              </a:lnSpc>
              <a:buFont typeface="Arial"/>
              <a:buChar char="•"/>
            </a:pPr>
            <a:r>
              <a:rPr lang="en-US" sz="3000">
                <a:solidFill>
                  <a:srgbClr val="FFFFFF"/>
                </a:solidFill>
                <a:latin typeface="Lato"/>
              </a:rPr>
              <a:t>Produces continuous output.</a:t>
            </a:r>
          </a:p>
          <a:p>
            <a:pPr>
              <a:lnSpc>
                <a:spcPts val="4020"/>
              </a:lnSpc>
            </a:pPr>
          </a:p>
        </p:txBody>
      </p:sp>
      <p:sp>
        <p:nvSpPr>
          <p:cNvPr name="TextBox 43" id="43"/>
          <p:cNvSpPr txBox="true"/>
          <p:nvPr/>
        </p:nvSpPr>
        <p:spPr>
          <a:xfrm rot="0">
            <a:off x="4766346" y="4486697"/>
            <a:ext cx="4570651" cy="4705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Decision Tree Regression</a:t>
            </a:r>
          </a:p>
        </p:txBody>
      </p:sp>
      <p:grpSp>
        <p:nvGrpSpPr>
          <p:cNvPr name="Group 44" id="44"/>
          <p:cNvGrpSpPr/>
          <p:nvPr/>
        </p:nvGrpSpPr>
        <p:grpSpPr>
          <a:xfrm rot="0">
            <a:off x="14033729" y="1750088"/>
            <a:ext cx="4058417" cy="7508212"/>
            <a:chOff x="0" y="0"/>
            <a:chExt cx="5411223" cy="10010949"/>
          </a:xfrm>
        </p:grpSpPr>
        <p:grpSp>
          <p:nvGrpSpPr>
            <p:cNvPr name="Group 45" id="45"/>
            <p:cNvGrpSpPr/>
            <p:nvPr/>
          </p:nvGrpSpPr>
          <p:grpSpPr>
            <a:xfrm rot="0">
              <a:off x="81702" y="4338850"/>
              <a:ext cx="5329521" cy="5672099"/>
              <a:chOff x="0" y="0"/>
              <a:chExt cx="763709" cy="812800"/>
            </a:xfrm>
          </p:grpSpPr>
          <p:sp>
            <p:nvSpPr>
              <p:cNvPr name="Freeform 46" id="46"/>
              <p:cNvSpPr/>
              <p:nvPr/>
            </p:nvSpPr>
            <p:spPr>
              <a:xfrm flipH="false" flipV="false" rot="0">
                <a:off x="0" y="0"/>
                <a:ext cx="763709" cy="812800"/>
              </a:xfrm>
              <a:custGeom>
                <a:avLst/>
                <a:gdLst/>
                <a:ahLst/>
                <a:cxnLst/>
                <a:rect r="r" b="b" t="t" l="l"/>
                <a:pathLst>
                  <a:path h="812800" w="763709">
                    <a:moveTo>
                      <a:pt x="17432" y="0"/>
                    </a:moveTo>
                    <a:lnTo>
                      <a:pt x="746277" y="0"/>
                    </a:lnTo>
                    <a:cubicBezTo>
                      <a:pt x="755905" y="0"/>
                      <a:pt x="763709" y="7804"/>
                      <a:pt x="763709" y="17432"/>
                    </a:cubicBezTo>
                    <a:lnTo>
                      <a:pt x="763709" y="795368"/>
                    </a:lnTo>
                    <a:cubicBezTo>
                      <a:pt x="763709" y="799991"/>
                      <a:pt x="761873" y="804425"/>
                      <a:pt x="758604" y="807694"/>
                    </a:cubicBezTo>
                    <a:cubicBezTo>
                      <a:pt x="755335" y="810963"/>
                      <a:pt x="750901" y="812800"/>
                      <a:pt x="746277" y="812800"/>
                    </a:cubicBezTo>
                    <a:lnTo>
                      <a:pt x="17432" y="812800"/>
                    </a:lnTo>
                    <a:cubicBezTo>
                      <a:pt x="12809" y="812800"/>
                      <a:pt x="8375" y="810963"/>
                      <a:pt x="5106" y="807694"/>
                    </a:cubicBezTo>
                    <a:cubicBezTo>
                      <a:pt x="1837" y="804425"/>
                      <a:pt x="0" y="799991"/>
                      <a:pt x="0" y="795368"/>
                    </a:cubicBezTo>
                    <a:lnTo>
                      <a:pt x="0" y="17432"/>
                    </a:lnTo>
                    <a:cubicBezTo>
                      <a:pt x="0" y="12809"/>
                      <a:pt x="1837" y="8375"/>
                      <a:pt x="5106" y="5106"/>
                    </a:cubicBezTo>
                    <a:cubicBezTo>
                      <a:pt x="8375" y="1837"/>
                      <a:pt x="12809" y="0"/>
                      <a:pt x="17432" y="0"/>
                    </a:cubicBezTo>
                    <a:close/>
                  </a:path>
                </a:pathLst>
              </a:custGeom>
              <a:solidFill>
                <a:srgbClr val="043459"/>
              </a:solidFill>
            </p:spPr>
          </p:sp>
          <p:sp>
            <p:nvSpPr>
              <p:cNvPr name="TextBox 47" id="47"/>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48" id="48"/>
            <p:cNvGrpSpPr/>
            <p:nvPr/>
          </p:nvGrpSpPr>
          <p:grpSpPr>
            <a:xfrm rot="0">
              <a:off x="2391738" y="2601957"/>
              <a:ext cx="938028" cy="938028"/>
              <a:chOff x="0" y="0"/>
              <a:chExt cx="812800" cy="812800"/>
            </a:xfrm>
          </p:grpSpPr>
          <p:sp>
            <p:nvSpPr>
              <p:cNvPr name="Freeform 49" id="4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50" id="50"/>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51" id="51"/>
            <p:cNvGrpSpPr/>
            <p:nvPr/>
          </p:nvGrpSpPr>
          <p:grpSpPr>
            <a:xfrm rot="0">
              <a:off x="1570235" y="0"/>
              <a:ext cx="2352456" cy="2352456"/>
              <a:chOff x="0" y="0"/>
              <a:chExt cx="812800" cy="812800"/>
            </a:xfrm>
          </p:grpSpPr>
          <p:sp>
            <p:nvSpPr>
              <p:cNvPr name="Freeform 52" id="5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53" id="5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54" id="54"/>
            <p:cNvSpPr/>
            <p:nvPr/>
          </p:nvSpPr>
          <p:spPr>
            <a:xfrm flipH="false" flipV="false" rot="0">
              <a:off x="2125774" y="553984"/>
              <a:ext cx="1241377" cy="1244488"/>
            </a:xfrm>
            <a:custGeom>
              <a:avLst/>
              <a:gdLst/>
              <a:ahLst/>
              <a:cxnLst/>
              <a:rect r="r" b="b" t="t" l="l"/>
              <a:pathLst>
                <a:path h="1244488" w="1241377">
                  <a:moveTo>
                    <a:pt x="0" y="0"/>
                  </a:moveTo>
                  <a:lnTo>
                    <a:pt x="1241377" y="0"/>
                  </a:lnTo>
                  <a:lnTo>
                    <a:pt x="1241377" y="1244488"/>
                  </a:lnTo>
                  <a:lnTo>
                    <a:pt x="0" y="12444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5" id="55"/>
            <p:cNvSpPr txBox="true"/>
            <p:nvPr/>
          </p:nvSpPr>
          <p:spPr>
            <a:xfrm rot="0">
              <a:off x="2586812" y="2887808"/>
              <a:ext cx="547881" cy="418131"/>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4</a:t>
              </a:r>
            </a:p>
          </p:txBody>
        </p:sp>
        <p:sp>
          <p:nvSpPr>
            <p:cNvPr name="TextBox 56" id="56"/>
            <p:cNvSpPr txBox="true"/>
            <p:nvPr/>
          </p:nvSpPr>
          <p:spPr>
            <a:xfrm rot="0">
              <a:off x="140909" y="4415951"/>
              <a:ext cx="5166401" cy="179578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Continuous output with unknown values</a:t>
              </a:r>
            </a:p>
          </p:txBody>
        </p:sp>
        <p:sp>
          <p:nvSpPr>
            <p:cNvPr name="TextBox 57" id="57"/>
            <p:cNvSpPr txBox="true"/>
            <p:nvPr/>
          </p:nvSpPr>
          <p:spPr>
            <a:xfrm rot="0">
              <a:off x="0" y="3563114"/>
              <a:ext cx="5411223" cy="624264"/>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Meaningful Output</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1835789"/>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8156196"/>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440589" y="9594211"/>
            <a:ext cx="16230600" cy="1351653"/>
          </a:xfrm>
          <a:prstGeom prst="rect">
            <a:avLst/>
          </a:prstGeom>
          <a:solidFill>
            <a:srgbClr val="213559"/>
          </a:solidFill>
        </p:spPr>
      </p:sp>
      <p:sp>
        <p:nvSpPr>
          <p:cNvPr name="AutoShape 6" id="6"/>
          <p:cNvSpPr/>
          <p:nvPr/>
        </p:nvSpPr>
        <p:spPr>
          <a:xfrm rot="0">
            <a:off x="-1320146" y="-658864"/>
            <a:ext cx="16230600" cy="1351653"/>
          </a:xfrm>
          <a:prstGeom prst="rect">
            <a:avLst/>
          </a:prstGeom>
          <a:solidFill>
            <a:srgbClr val="213559"/>
          </a:solidFill>
        </p:spPr>
      </p:sp>
      <p:sp>
        <p:nvSpPr>
          <p:cNvPr name="Freeform 7" id="7"/>
          <p:cNvSpPr/>
          <p:nvPr/>
        </p:nvSpPr>
        <p:spPr>
          <a:xfrm flipH="false" flipV="false" rot="0">
            <a:off x="7857023" y="0"/>
            <a:ext cx="10430977" cy="10632022"/>
          </a:xfrm>
          <a:custGeom>
            <a:avLst/>
            <a:gdLst/>
            <a:ahLst/>
            <a:cxnLst/>
            <a:rect r="r" b="b" t="t" l="l"/>
            <a:pathLst>
              <a:path h="10632022" w="10430977">
                <a:moveTo>
                  <a:pt x="0" y="0"/>
                </a:moveTo>
                <a:lnTo>
                  <a:pt x="10430977" y="0"/>
                </a:lnTo>
                <a:lnTo>
                  <a:pt x="10430977" y="10632022"/>
                </a:lnTo>
                <a:lnTo>
                  <a:pt x="0" y="10632022"/>
                </a:lnTo>
                <a:lnTo>
                  <a:pt x="0" y="0"/>
                </a:lnTo>
                <a:close/>
              </a:path>
            </a:pathLst>
          </a:custGeom>
          <a:blipFill>
            <a:blip r:embed="rId4"/>
            <a:stretch>
              <a:fillRect l="0" t="-1771" r="0" b="-1771"/>
            </a:stretch>
          </a:blipFill>
        </p:spPr>
      </p:sp>
      <p:sp>
        <p:nvSpPr>
          <p:cNvPr name="TextBox 8" id="8"/>
          <p:cNvSpPr txBox="true"/>
          <p:nvPr/>
        </p:nvSpPr>
        <p:spPr>
          <a:xfrm rot="0">
            <a:off x="802876" y="3928911"/>
            <a:ext cx="6739799" cy="1524635"/>
          </a:xfrm>
          <a:prstGeom prst="rect">
            <a:avLst/>
          </a:prstGeom>
        </p:spPr>
        <p:txBody>
          <a:bodyPr anchor="t" rtlCol="false" tIns="0" lIns="0" bIns="0" rIns="0">
            <a:spAutoFit/>
          </a:bodyPr>
          <a:lstStyle/>
          <a:p>
            <a:pPr>
              <a:lnSpc>
                <a:spcPts val="5994"/>
              </a:lnSpc>
            </a:pPr>
            <a:r>
              <a:rPr lang="en-US" sz="5499">
                <a:solidFill>
                  <a:srgbClr val="042946"/>
                </a:solidFill>
                <a:latin typeface="Lato Bold"/>
              </a:rPr>
              <a:t>PYTHON IMPLEMENTATION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1442" y="5327346"/>
            <a:ext cx="4189492" cy="4254074"/>
            <a:chOff x="0" y="0"/>
            <a:chExt cx="800461" cy="812800"/>
          </a:xfrm>
        </p:grpSpPr>
        <p:sp>
          <p:nvSpPr>
            <p:cNvPr name="Freeform 3" id="3"/>
            <p:cNvSpPr/>
            <p:nvPr/>
          </p:nvSpPr>
          <p:spPr>
            <a:xfrm flipH="false" flipV="false" rot="0">
              <a:off x="0" y="0"/>
              <a:ext cx="800461" cy="812800"/>
            </a:xfrm>
            <a:custGeom>
              <a:avLst/>
              <a:gdLst/>
              <a:ahLst/>
              <a:cxnLst/>
              <a:rect r="r" b="b" t="t" l="l"/>
              <a:pathLst>
                <a:path h="812800" w="800461">
                  <a:moveTo>
                    <a:pt x="16631" y="0"/>
                  </a:moveTo>
                  <a:lnTo>
                    <a:pt x="783829" y="0"/>
                  </a:lnTo>
                  <a:cubicBezTo>
                    <a:pt x="793015" y="0"/>
                    <a:pt x="800461" y="7446"/>
                    <a:pt x="800461" y="16631"/>
                  </a:cubicBezTo>
                  <a:lnTo>
                    <a:pt x="800461" y="796169"/>
                  </a:lnTo>
                  <a:cubicBezTo>
                    <a:pt x="800461" y="805354"/>
                    <a:pt x="793015" y="812800"/>
                    <a:pt x="783829" y="812800"/>
                  </a:cubicBezTo>
                  <a:lnTo>
                    <a:pt x="16631" y="812800"/>
                  </a:lnTo>
                  <a:cubicBezTo>
                    <a:pt x="7446" y="812800"/>
                    <a:pt x="0" y="805354"/>
                    <a:pt x="0" y="796169"/>
                  </a:cubicBezTo>
                  <a:lnTo>
                    <a:pt x="0" y="16631"/>
                  </a:lnTo>
                  <a:cubicBezTo>
                    <a:pt x="0" y="7446"/>
                    <a:pt x="7446" y="0"/>
                    <a:pt x="16631" y="0"/>
                  </a:cubicBezTo>
                  <a:close/>
                </a:path>
              </a:pathLst>
            </a:custGeom>
            <a:solidFill>
              <a:srgbClr val="043459"/>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6981680" y="5273511"/>
            <a:ext cx="4256339" cy="4307909"/>
            <a:chOff x="0" y="0"/>
            <a:chExt cx="813233" cy="823086"/>
          </a:xfrm>
        </p:grpSpPr>
        <p:sp>
          <p:nvSpPr>
            <p:cNvPr name="Freeform 6" id="6"/>
            <p:cNvSpPr/>
            <p:nvPr/>
          </p:nvSpPr>
          <p:spPr>
            <a:xfrm flipH="false" flipV="false" rot="0">
              <a:off x="0" y="0"/>
              <a:ext cx="813233" cy="823086"/>
            </a:xfrm>
            <a:custGeom>
              <a:avLst/>
              <a:gdLst/>
              <a:ahLst/>
              <a:cxnLst/>
              <a:rect r="r" b="b" t="t" l="l"/>
              <a:pathLst>
                <a:path h="823086" w="813233">
                  <a:moveTo>
                    <a:pt x="16370" y="0"/>
                  </a:moveTo>
                  <a:lnTo>
                    <a:pt x="796862" y="0"/>
                  </a:lnTo>
                  <a:cubicBezTo>
                    <a:pt x="801204" y="0"/>
                    <a:pt x="805368" y="1725"/>
                    <a:pt x="808438" y="4795"/>
                  </a:cubicBezTo>
                  <a:cubicBezTo>
                    <a:pt x="811508" y="7865"/>
                    <a:pt x="813233" y="12029"/>
                    <a:pt x="813233" y="16370"/>
                  </a:cubicBezTo>
                  <a:lnTo>
                    <a:pt x="813233" y="806716"/>
                  </a:lnTo>
                  <a:cubicBezTo>
                    <a:pt x="813233" y="811057"/>
                    <a:pt x="811508" y="815221"/>
                    <a:pt x="808438" y="818291"/>
                  </a:cubicBezTo>
                  <a:cubicBezTo>
                    <a:pt x="805368" y="821361"/>
                    <a:pt x="801204" y="823086"/>
                    <a:pt x="796862" y="823086"/>
                  </a:cubicBezTo>
                  <a:lnTo>
                    <a:pt x="16370" y="823086"/>
                  </a:lnTo>
                  <a:cubicBezTo>
                    <a:pt x="12029" y="823086"/>
                    <a:pt x="7865" y="821361"/>
                    <a:pt x="4795" y="818291"/>
                  </a:cubicBezTo>
                  <a:cubicBezTo>
                    <a:pt x="1725" y="815221"/>
                    <a:pt x="0" y="811057"/>
                    <a:pt x="0" y="806716"/>
                  </a:cubicBezTo>
                  <a:lnTo>
                    <a:pt x="0" y="16370"/>
                  </a:lnTo>
                  <a:cubicBezTo>
                    <a:pt x="0" y="12029"/>
                    <a:pt x="1725" y="7865"/>
                    <a:pt x="4795" y="4795"/>
                  </a:cubicBezTo>
                  <a:cubicBezTo>
                    <a:pt x="7865" y="1725"/>
                    <a:pt x="12029" y="0"/>
                    <a:pt x="16370" y="0"/>
                  </a:cubicBezTo>
                  <a:close/>
                </a:path>
              </a:pathLst>
            </a:custGeom>
            <a:solidFill>
              <a:srgbClr val="043459"/>
            </a:solidFill>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2590260" y="5375474"/>
            <a:ext cx="4231654" cy="4205946"/>
            <a:chOff x="0" y="0"/>
            <a:chExt cx="808516" cy="803604"/>
          </a:xfrm>
        </p:grpSpPr>
        <p:sp>
          <p:nvSpPr>
            <p:cNvPr name="Freeform 9" id="9"/>
            <p:cNvSpPr/>
            <p:nvPr/>
          </p:nvSpPr>
          <p:spPr>
            <a:xfrm flipH="false" flipV="false" rot="0">
              <a:off x="0" y="0"/>
              <a:ext cx="808516" cy="803604"/>
            </a:xfrm>
            <a:custGeom>
              <a:avLst/>
              <a:gdLst/>
              <a:ahLst/>
              <a:cxnLst/>
              <a:rect r="r" b="b" t="t" l="l"/>
              <a:pathLst>
                <a:path h="803604" w="808516">
                  <a:moveTo>
                    <a:pt x="16466" y="0"/>
                  </a:moveTo>
                  <a:lnTo>
                    <a:pt x="792051" y="0"/>
                  </a:lnTo>
                  <a:cubicBezTo>
                    <a:pt x="801144" y="0"/>
                    <a:pt x="808516" y="7372"/>
                    <a:pt x="808516" y="16466"/>
                  </a:cubicBezTo>
                  <a:lnTo>
                    <a:pt x="808516" y="787139"/>
                  </a:lnTo>
                  <a:cubicBezTo>
                    <a:pt x="808516" y="796232"/>
                    <a:pt x="801144" y="803604"/>
                    <a:pt x="792051" y="803604"/>
                  </a:cubicBezTo>
                  <a:lnTo>
                    <a:pt x="16466" y="803604"/>
                  </a:lnTo>
                  <a:cubicBezTo>
                    <a:pt x="12099" y="803604"/>
                    <a:pt x="7911" y="801870"/>
                    <a:pt x="4823" y="798782"/>
                  </a:cubicBezTo>
                  <a:cubicBezTo>
                    <a:pt x="1735" y="795694"/>
                    <a:pt x="0" y="791506"/>
                    <a:pt x="0" y="787139"/>
                  </a:cubicBezTo>
                  <a:lnTo>
                    <a:pt x="0" y="16466"/>
                  </a:lnTo>
                  <a:cubicBezTo>
                    <a:pt x="0" y="7372"/>
                    <a:pt x="7372" y="0"/>
                    <a:pt x="16466" y="0"/>
                  </a:cubicBezTo>
                  <a:close/>
                </a:path>
              </a:pathLst>
            </a:custGeom>
            <a:solidFill>
              <a:srgbClr val="043459"/>
            </a:solidFill>
          </p:spPr>
        </p:sp>
        <p:sp>
          <p:nvSpPr>
            <p:cNvPr name="TextBox 10" id="10"/>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0">
            <a:off x="2643156" y="4037636"/>
            <a:ext cx="703521" cy="70352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8760649" y="4045755"/>
            <a:ext cx="766702" cy="766702"/>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2140784" y="2097699"/>
            <a:ext cx="1764342" cy="1764342"/>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8192541" y="2085027"/>
            <a:ext cx="1764342" cy="1764342"/>
            <a:chOff x="0" y="0"/>
            <a:chExt cx="812800" cy="812800"/>
          </a:xfrm>
        </p:grpSpPr>
        <p:sp>
          <p:nvSpPr>
            <p:cNvPr name="Freeform 21" id="2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3" id="23"/>
          <p:cNvGrpSpPr/>
          <p:nvPr/>
        </p:nvGrpSpPr>
        <p:grpSpPr>
          <a:xfrm rot="0">
            <a:off x="13823916" y="2097699"/>
            <a:ext cx="1764342" cy="1764342"/>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26" id="26"/>
          <p:cNvSpPr/>
          <p:nvPr/>
        </p:nvSpPr>
        <p:spPr>
          <a:xfrm flipH="false" flipV="false" rot="0">
            <a:off x="2580216" y="2564802"/>
            <a:ext cx="885478" cy="830135"/>
          </a:xfrm>
          <a:custGeom>
            <a:avLst/>
            <a:gdLst/>
            <a:ahLst/>
            <a:cxnLst/>
            <a:rect r="r" b="b" t="t" l="l"/>
            <a:pathLst>
              <a:path h="830135" w="885478">
                <a:moveTo>
                  <a:pt x="0" y="0"/>
                </a:moveTo>
                <a:lnTo>
                  <a:pt x="885478" y="0"/>
                </a:lnTo>
                <a:lnTo>
                  <a:pt x="885478" y="830135"/>
                </a:lnTo>
                <a:lnTo>
                  <a:pt x="0" y="830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8672666" y="2577825"/>
            <a:ext cx="804090" cy="804090"/>
          </a:xfrm>
          <a:custGeom>
            <a:avLst/>
            <a:gdLst/>
            <a:ahLst/>
            <a:cxnLst/>
            <a:rect r="r" b="b" t="t" l="l"/>
            <a:pathLst>
              <a:path h="804090" w="804090">
                <a:moveTo>
                  <a:pt x="0" y="0"/>
                </a:moveTo>
                <a:lnTo>
                  <a:pt x="804091" y="0"/>
                </a:lnTo>
                <a:lnTo>
                  <a:pt x="804091" y="804090"/>
                </a:lnTo>
                <a:lnTo>
                  <a:pt x="0" y="804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4311153" y="2488548"/>
            <a:ext cx="829105" cy="982643"/>
          </a:xfrm>
          <a:custGeom>
            <a:avLst/>
            <a:gdLst/>
            <a:ahLst/>
            <a:cxnLst/>
            <a:rect r="r" b="b" t="t" l="l"/>
            <a:pathLst>
              <a:path h="982643" w="829105">
                <a:moveTo>
                  <a:pt x="0" y="0"/>
                </a:moveTo>
                <a:lnTo>
                  <a:pt x="829104" y="0"/>
                </a:lnTo>
                <a:lnTo>
                  <a:pt x="829104" y="982643"/>
                </a:lnTo>
                <a:lnTo>
                  <a:pt x="0" y="982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5633155" y="722952"/>
            <a:ext cx="6826484" cy="952500"/>
          </a:xfrm>
          <a:prstGeom prst="rect">
            <a:avLst/>
          </a:prstGeom>
        </p:spPr>
        <p:txBody>
          <a:bodyPr anchor="t" rtlCol="false" tIns="0" lIns="0" bIns="0" rIns="0">
            <a:spAutoFit/>
          </a:bodyPr>
          <a:lstStyle/>
          <a:p>
            <a:pPr algn="ctr">
              <a:lnSpc>
                <a:spcPts val="6900"/>
              </a:lnSpc>
            </a:pPr>
            <a:r>
              <a:rPr lang="en-US" sz="6000">
                <a:solidFill>
                  <a:srgbClr val="000000"/>
                </a:solidFill>
                <a:latin typeface="Poppins Bold"/>
              </a:rPr>
              <a:t>RANDOM FOREST</a:t>
            </a:r>
          </a:p>
        </p:txBody>
      </p:sp>
      <p:sp>
        <p:nvSpPr>
          <p:cNvPr name="TextBox 30" id="30"/>
          <p:cNvSpPr txBox="true"/>
          <p:nvPr/>
        </p:nvSpPr>
        <p:spPr>
          <a:xfrm rot="0">
            <a:off x="2789461" y="4205071"/>
            <a:ext cx="410911" cy="315979"/>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1</a:t>
            </a:r>
          </a:p>
        </p:txBody>
      </p:sp>
      <p:sp>
        <p:nvSpPr>
          <p:cNvPr name="TextBox 31" id="31"/>
          <p:cNvSpPr txBox="true"/>
          <p:nvPr/>
        </p:nvSpPr>
        <p:spPr>
          <a:xfrm rot="0">
            <a:off x="8920093" y="4251998"/>
            <a:ext cx="447814" cy="343501"/>
          </a:xfrm>
          <a:prstGeom prst="rect">
            <a:avLst/>
          </a:prstGeom>
        </p:spPr>
        <p:txBody>
          <a:bodyPr anchor="t" rtlCol="false" tIns="0" lIns="0" bIns="0" rIns="0">
            <a:spAutoFit/>
          </a:bodyPr>
          <a:lstStyle/>
          <a:p>
            <a:pPr algn="ctr">
              <a:lnSpc>
                <a:spcPts val="2769"/>
              </a:lnSpc>
            </a:pPr>
            <a:r>
              <a:rPr lang="en-US" sz="2251">
                <a:solidFill>
                  <a:srgbClr val="FFFFFF"/>
                </a:solidFill>
                <a:latin typeface="Lato Bold"/>
              </a:rPr>
              <a:t>2</a:t>
            </a:r>
          </a:p>
        </p:txBody>
      </p:sp>
      <p:grpSp>
        <p:nvGrpSpPr>
          <p:cNvPr name="Group 32" id="32"/>
          <p:cNvGrpSpPr/>
          <p:nvPr/>
        </p:nvGrpSpPr>
        <p:grpSpPr>
          <a:xfrm rot="0">
            <a:off x="14326288" y="4037636"/>
            <a:ext cx="703521" cy="703521"/>
            <a:chOff x="0" y="0"/>
            <a:chExt cx="938028" cy="938028"/>
          </a:xfrm>
        </p:grpSpPr>
        <p:grpSp>
          <p:nvGrpSpPr>
            <p:cNvPr name="Group 33" id="33"/>
            <p:cNvGrpSpPr/>
            <p:nvPr/>
          </p:nvGrpSpPr>
          <p:grpSpPr>
            <a:xfrm rot="0">
              <a:off x="0" y="0"/>
              <a:ext cx="938028" cy="938028"/>
              <a:chOff x="0" y="0"/>
              <a:chExt cx="812800" cy="812800"/>
            </a:xfrm>
          </p:grpSpPr>
          <p:sp>
            <p:nvSpPr>
              <p:cNvPr name="Freeform 34" id="3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35" id="35"/>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TextBox 36" id="36"/>
            <p:cNvSpPr txBox="true"/>
            <p:nvPr/>
          </p:nvSpPr>
          <p:spPr>
            <a:xfrm rot="0">
              <a:off x="195073" y="254458"/>
              <a:ext cx="547881" cy="418131"/>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3</a:t>
              </a:r>
            </a:p>
          </p:txBody>
        </p:sp>
      </p:grpSp>
      <p:sp>
        <p:nvSpPr>
          <p:cNvPr name="TextBox 37" id="37"/>
          <p:cNvSpPr txBox="true"/>
          <p:nvPr/>
        </p:nvSpPr>
        <p:spPr>
          <a:xfrm rot="0">
            <a:off x="848808" y="5402031"/>
            <a:ext cx="4348294" cy="3670979"/>
          </a:xfrm>
          <a:prstGeom prst="rect">
            <a:avLst/>
          </a:prstGeom>
        </p:spPr>
        <p:txBody>
          <a:bodyPr anchor="t" rtlCol="false" tIns="0" lIns="0" bIns="0" rIns="0">
            <a:spAutoFit/>
          </a:bodyPr>
          <a:lstStyle/>
          <a:p>
            <a:pPr marL="655215" indent="-327607" lvl="1">
              <a:lnSpc>
                <a:spcPts val="3611"/>
              </a:lnSpc>
              <a:buFont typeface="Arial"/>
              <a:buChar char="•"/>
            </a:pPr>
            <a:r>
              <a:rPr lang="en-US" sz="3034">
                <a:solidFill>
                  <a:srgbClr val="FFFFFF"/>
                </a:solidFill>
                <a:latin typeface="Lato"/>
              </a:rPr>
              <a:t>Addresses overfitting in linear models.</a:t>
            </a:r>
          </a:p>
          <a:p>
            <a:pPr marL="655215" indent="-327607" lvl="1">
              <a:lnSpc>
                <a:spcPts val="3611"/>
              </a:lnSpc>
              <a:buFont typeface="Arial"/>
              <a:buChar char="•"/>
            </a:pPr>
            <a:r>
              <a:rPr lang="en-US" sz="3034">
                <a:solidFill>
                  <a:srgbClr val="FFFFFF"/>
                </a:solidFill>
                <a:latin typeface="Lato"/>
              </a:rPr>
              <a:t>Reduces complexity and improves accuracy.</a:t>
            </a:r>
          </a:p>
          <a:p>
            <a:pPr marL="655215" indent="-327607" lvl="1">
              <a:lnSpc>
                <a:spcPts val="3611"/>
              </a:lnSpc>
              <a:buFont typeface="Arial"/>
              <a:buChar char="•"/>
            </a:pPr>
            <a:r>
              <a:rPr lang="en-US" sz="3034">
                <a:solidFill>
                  <a:srgbClr val="FFFFFF"/>
                </a:solidFill>
                <a:latin typeface="Lato"/>
              </a:rPr>
              <a:t>Specifically for data with multicollinearity.</a:t>
            </a:r>
          </a:p>
          <a:p>
            <a:pPr>
              <a:lnSpc>
                <a:spcPts val="3611"/>
              </a:lnSpc>
            </a:pPr>
          </a:p>
        </p:txBody>
      </p:sp>
      <p:sp>
        <p:nvSpPr>
          <p:cNvPr name="TextBox 38" id="38"/>
          <p:cNvSpPr txBox="true"/>
          <p:nvPr/>
        </p:nvSpPr>
        <p:spPr>
          <a:xfrm rot="0">
            <a:off x="7041372" y="5357721"/>
            <a:ext cx="4066680" cy="358521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Multiple decision trees combined.</a:t>
            </a:r>
          </a:p>
          <a:p>
            <a:pPr marL="647700" indent="-323850" lvl="1">
              <a:lnSpc>
                <a:spcPts val="3569"/>
              </a:lnSpc>
              <a:buFont typeface="Arial"/>
              <a:buChar char="•"/>
            </a:pPr>
            <a:r>
              <a:rPr lang="en-US" sz="3000">
                <a:solidFill>
                  <a:srgbClr val="FFFFFF"/>
                </a:solidFill>
                <a:latin typeface="Lato"/>
              </a:rPr>
              <a:t>Outcome based on tree predictions.</a:t>
            </a:r>
          </a:p>
          <a:p>
            <a:pPr marL="647700" indent="-323850" lvl="1">
              <a:lnSpc>
                <a:spcPts val="3569"/>
              </a:lnSpc>
              <a:buFont typeface="Arial"/>
              <a:buChar char="•"/>
            </a:pPr>
            <a:r>
              <a:rPr lang="en-US" sz="3000">
                <a:solidFill>
                  <a:srgbClr val="FFFFFF"/>
                </a:solidFill>
                <a:latin typeface="Lato"/>
              </a:rPr>
              <a:t>Averages predictions for final result.</a:t>
            </a:r>
          </a:p>
          <a:p>
            <a:pPr>
              <a:lnSpc>
                <a:spcPts val="3569"/>
              </a:lnSpc>
            </a:pPr>
          </a:p>
        </p:txBody>
      </p:sp>
      <p:sp>
        <p:nvSpPr>
          <p:cNvPr name="TextBox 39" id="39"/>
          <p:cNvSpPr txBox="true"/>
          <p:nvPr/>
        </p:nvSpPr>
        <p:spPr>
          <a:xfrm rot="0">
            <a:off x="12459639" y="5444961"/>
            <a:ext cx="4779260" cy="89916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More trees improve outcome precision.</a:t>
            </a:r>
          </a:p>
        </p:txBody>
      </p:sp>
      <p:sp>
        <p:nvSpPr>
          <p:cNvPr name="TextBox 40" id="40"/>
          <p:cNvSpPr txBox="true"/>
          <p:nvPr/>
        </p:nvSpPr>
        <p:spPr>
          <a:xfrm rot="0">
            <a:off x="1726913" y="4802932"/>
            <a:ext cx="2840089" cy="4705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Random Forest</a:t>
            </a:r>
          </a:p>
        </p:txBody>
      </p:sp>
      <p:sp>
        <p:nvSpPr>
          <p:cNvPr name="TextBox 41" id="41"/>
          <p:cNvSpPr txBox="true"/>
          <p:nvPr/>
        </p:nvSpPr>
        <p:spPr>
          <a:xfrm rot="0">
            <a:off x="6833557" y="4802932"/>
            <a:ext cx="4620887" cy="4705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Random Forest Algorithm</a:t>
            </a:r>
          </a:p>
        </p:txBody>
      </p:sp>
      <p:sp>
        <p:nvSpPr>
          <p:cNvPr name="TextBox 42" id="42"/>
          <p:cNvSpPr txBox="true"/>
          <p:nvPr/>
        </p:nvSpPr>
        <p:spPr>
          <a:xfrm rot="0">
            <a:off x="12146479" y="4802932"/>
            <a:ext cx="5461657" cy="4705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Precision and Number of Trees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1835789"/>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8156196"/>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440589" y="9594211"/>
            <a:ext cx="16230600" cy="1351653"/>
          </a:xfrm>
          <a:prstGeom prst="rect">
            <a:avLst/>
          </a:prstGeom>
          <a:solidFill>
            <a:srgbClr val="213559"/>
          </a:solidFill>
        </p:spPr>
      </p:sp>
      <p:sp>
        <p:nvSpPr>
          <p:cNvPr name="AutoShape 6" id="6"/>
          <p:cNvSpPr/>
          <p:nvPr/>
        </p:nvSpPr>
        <p:spPr>
          <a:xfrm rot="0">
            <a:off x="-1320146" y="-658864"/>
            <a:ext cx="16230600" cy="1351653"/>
          </a:xfrm>
          <a:prstGeom prst="rect">
            <a:avLst/>
          </a:prstGeom>
          <a:solidFill>
            <a:srgbClr val="213559"/>
          </a:solidFill>
        </p:spPr>
      </p:sp>
      <p:sp>
        <p:nvSpPr>
          <p:cNvPr name="TextBox 7" id="7"/>
          <p:cNvSpPr txBox="true"/>
          <p:nvPr/>
        </p:nvSpPr>
        <p:spPr>
          <a:xfrm rot="0">
            <a:off x="802876" y="3928911"/>
            <a:ext cx="6739799" cy="1524635"/>
          </a:xfrm>
          <a:prstGeom prst="rect">
            <a:avLst/>
          </a:prstGeom>
        </p:spPr>
        <p:txBody>
          <a:bodyPr anchor="t" rtlCol="false" tIns="0" lIns="0" bIns="0" rIns="0">
            <a:spAutoFit/>
          </a:bodyPr>
          <a:lstStyle/>
          <a:p>
            <a:pPr>
              <a:lnSpc>
                <a:spcPts val="5994"/>
              </a:lnSpc>
            </a:pPr>
            <a:r>
              <a:rPr lang="en-US" sz="5499">
                <a:solidFill>
                  <a:srgbClr val="042946"/>
                </a:solidFill>
                <a:latin typeface="Lato Bold"/>
              </a:rPr>
              <a:t>PYTHON IMPLEMENTATION</a:t>
            </a:r>
          </a:p>
        </p:txBody>
      </p:sp>
      <p:sp>
        <p:nvSpPr>
          <p:cNvPr name="Freeform 8" id="8"/>
          <p:cNvSpPr/>
          <p:nvPr/>
        </p:nvSpPr>
        <p:spPr>
          <a:xfrm flipH="false" flipV="false" rot="0">
            <a:off x="8031615" y="-291279"/>
            <a:ext cx="10450685" cy="11026574"/>
          </a:xfrm>
          <a:custGeom>
            <a:avLst/>
            <a:gdLst/>
            <a:ahLst/>
            <a:cxnLst/>
            <a:rect r="r" b="b" t="t" l="l"/>
            <a:pathLst>
              <a:path h="11026574" w="10450685">
                <a:moveTo>
                  <a:pt x="0" y="0"/>
                </a:moveTo>
                <a:lnTo>
                  <a:pt x="10450685" y="0"/>
                </a:lnTo>
                <a:lnTo>
                  <a:pt x="10450685" y="11026574"/>
                </a:lnTo>
                <a:lnTo>
                  <a:pt x="0" y="11026574"/>
                </a:lnTo>
                <a:lnTo>
                  <a:pt x="0" y="0"/>
                </a:lnTo>
                <a:close/>
              </a:path>
            </a:pathLst>
          </a:custGeom>
          <a:blipFill>
            <a:blip r:embed="rId4"/>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1334" y="5302255"/>
            <a:ext cx="4189492" cy="4254074"/>
            <a:chOff x="0" y="0"/>
            <a:chExt cx="800461" cy="812800"/>
          </a:xfrm>
        </p:grpSpPr>
        <p:sp>
          <p:nvSpPr>
            <p:cNvPr name="Freeform 3" id="3"/>
            <p:cNvSpPr/>
            <p:nvPr/>
          </p:nvSpPr>
          <p:spPr>
            <a:xfrm flipH="false" flipV="false" rot="0">
              <a:off x="0" y="0"/>
              <a:ext cx="800461" cy="812800"/>
            </a:xfrm>
            <a:custGeom>
              <a:avLst/>
              <a:gdLst/>
              <a:ahLst/>
              <a:cxnLst/>
              <a:rect r="r" b="b" t="t" l="l"/>
              <a:pathLst>
                <a:path h="812800" w="800461">
                  <a:moveTo>
                    <a:pt x="16631" y="0"/>
                  </a:moveTo>
                  <a:lnTo>
                    <a:pt x="783829" y="0"/>
                  </a:lnTo>
                  <a:cubicBezTo>
                    <a:pt x="793015" y="0"/>
                    <a:pt x="800461" y="7446"/>
                    <a:pt x="800461" y="16631"/>
                  </a:cubicBezTo>
                  <a:lnTo>
                    <a:pt x="800461" y="796169"/>
                  </a:lnTo>
                  <a:cubicBezTo>
                    <a:pt x="800461" y="805354"/>
                    <a:pt x="793015" y="812800"/>
                    <a:pt x="783829" y="812800"/>
                  </a:cubicBezTo>
                  <a:lnTo>
                    <a:pt x="16631" y="812800"/>
                  </a:lnTo>
                  <a:cubicBezTo>
                    <a:pt x="7446" y="812800"/>
                    <a:pt x="0" y="805354"/>
                    <a:pt x="0" y="796169"/>
                  </a:cubicBezTo>
                  <a:lnTo>
                    <a:pt x="0" y="16631"/>
                  </a:lnTo>
                  <a:cubicBezTo>
                    <a:pt x="0" y="7446"/>
                    <a:pt x="7446" y="0"/>
                    <a:pt x="16631" y="0"/>
                  </a:cubicBezTo>
                  <a:close/>
                </a:path>
              </a:pathLst>
            </a:custGeom>
            <a:solidFill>
              <a:srgbClr val="043459"/>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7161572" y="5248421"/>
            <a:ext cx="4256339" cy="4254074"/>
            <a:chOff x="0" y="0"/>
            <a:chExt cx="813233" cy="812800"/>
          </a:xfrm>
        </p:grpSpPr>
        <p:sp>
          <p:nvSpPr>
            <p:cNvPr name="Freeform 6" id="6"/>
            <p:cNvSpPr/>
            <p:nvPr/>
          </p:nvSpPr>
          <p:spPr>
            <a:xfrm flipH="false" flipV="false" rot="0">
              <a:off x="0" y="0"/>
              <a:ext cx="813233" cy="812800"/>
            </a:xfrm>
            <a:custGeom>
              <a:avLst/>
              <a:gdLst/>
              <a:ahLst/>
              <a:cxnLst/>
              <a:rect r="r" b="b" t="t" l="l"/>
              <a:pathLst>
                <a:path h="812800" w="813233">
                  <a:moveTo>
                    <a:pt x="16370" y="0"/>
                  </a:moveTo>
                  <a:lnTo>
                    <a:pt x="796862" y="0"/>
                  </a:lnTo>
                  <a:cubicBezTo>
                    <a:pt x="801204" y="0"/>
                    <a:pt x="805368" y="1725"/>
                    <a:pt x="808438" y="4795"/>
                  </a:cubicBezTo>
                  <a:cubicBezTo>
                    <a:pt x="811508" y="7865"/>
                    <a:pt x="813233" y="12029"/>
                    <a:pt x="813233" y="16370"/>
                  </a:cubicBezTo>
                  <a:lnTo>
                    <a:pt x="813233" y="796430"/>
                  </a:lnTo>
                  <a:cubicBezTo>
                    <a:pt x="813233" y="800771"/>
                    <a:pt x="811508" y="804935"/>
                    <a:pt x="808438" y="808005"/>
                  </a:cubicBezTo>
                  <a:cubicBezTo>
                    <a:pt x="805368" y="811075"/>
                    <a:pt x="801204" y="812800"/>
                    <a:pt x="796862" y="812800"/>
                  </a:cubicBezTo>
                  <a:lnTo>
                    <a:pt x="16370" y="812800"/>
                  </a:lnTo>
                  <a:cubicBezTo>
                    <a:pt x="12029" y="812800"/>
                    <a:pt x="7865" y="811075"/>
                    <a:pt x="4795" y="808005"/>
                  </a:cubicBezTo>
                  <a:cubicBezTo>
                    <a:pt x="1725" y="804935"/>
                    <a:pt x="0" y="800771"/>
                    <a:pt x="0" y="796430"/>
                  </a:cubicBezTo>
                  <a:lnTo>
                    <a:pt x="0" y="16370"/>
                  </a:lnTo>
                  <a:cubicBezTo>
                    <a:pt x="0" y="12029"/>
                    <a:pt x="1725" y="7865"/>
                    <a:pt x="4795" y="4795"/>
                  </a:cubicBezTo>
                  <a:cubicBezTo>
                    <a:pt x="7865" y="1725"/>
                    <a:pt x="12029" y="0"/>
                    <a:pt x="16370" y="0"/>
                  </a:cubicBezTo>
                  <a:close/>
                </a:path>
              </a:pathLst>
            </a:custGeom>
            <a:solidFill>
              <a:srgbClr val="043459"/>
            </a:solidFill>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2770152" y="5350384"/>
            <a:ext cx="4231654" cy="4254074"/>
            <a:chOff x="0" y="0"/>
            <a:chExt cx="808516" cy="812800"/>
          </a:xfrm>
        </p:grpSpPr>
        <p:sp>
          <p:nvSpPr>
            <p:cNvPr name="Freeform 9" id="9"/>
            <p:cNvSpPr/>
            <p:nvPr/>
          </p:nvSpPr>
          <p:spPr>
            <a:xfrm flipH="false" flipV="false" rot="0">
              <a:off x="0" y="0"/>
              <a:ext cx="808516" cy="812800"/>
            </a:xfrm>
            <a:custGeom>
              <a:avLst/>
              <a:gdLst/>
              <a:ahLst/>
              <a:cxnLst/>
              <a:rect r="r" b="b" t="t" l="l"/>
              <a:pathLst>
                <a:path h="812800" w="808516">
                  <a:moveTo>
                    <a:pt x="16466" y="0"/>
                  </a:moveTo>
                  <a:lnTo>
                    <a:pt x="792051" y="0"/>
                  </a:lnTo>
                  <a:cubicBezTo>
                    <a:pt x="801144" y="0"/>
                    <a:pt x="808516" y="7372"/>
                    <a:pt x="808516" y="16466"/>
                  </a:cubicBezTo>
                  <a:lnTo>
                    <a:pt x="808516" y="796334"/>
                  </a:lnTo>
                  <a:cubicBezTo>
                    <a:pt x="808516" y="805428"/>
                    <a:pt x="801144" y="812800"/>
                    <a:pt x="792051" y="812800"/>
                  </a:cubicBezTo>
                  <a:lnTo>
                    <a:pt x="16466" y="812800"/>
                  </a:lnTo>
                  <a:cubicBezTo>
                    <a:pt x="7372" y="812800"/>
                    <a:pt x="0" y="805428"/>
                    <a:pt x="0" y="796334"/>
                  </a:cubicBezTo>
                  <a:lnTo>
                    <a:pt x="0" y="16466"/>
                  </a:lnTo>
                  <a:cubicBezTo>
                    <a:pt x="0" y="7372"/>
                    <a:pt x="7372" y="0"/>
                    <a:pt x="16466" y="0"/>
                  </a:cubicBezTo>
                  <a:close/>
                </a:path>
              </a:pathLst>
            </a:custGeom>
            <a:solidFill>
              <a:srgbClr val="043459"/>
            </a:solidFill>
          </p:spPr>
        </p:sp>
        <p:sp>
          <p:nvSpPr>
            <p:cNvPr name="TextBox 10" id="10"/>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0">
            <a:off x="2865943" y="3601849"/>
            <a:ext cx="703521" cy="70352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8800556" y="3538667"/>
            <a:ext cx="766702" cy="766702"/>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2320676" y="1591607"/>
            <a:ext cx="1764342" cy="1764342"/>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8284088" y="1583825"/>
            <a:ext cx="1764342" cy="1764342"/>
            <a:chOff x="0" y="0"/>
            <a:chExt cx="812800" cy="812800"/>
          </a:xfrm>
        </p:grpSpPr>
        <p:sp>
          <p:nvSpPr>
            <p:cNvPr name="Freeform 21" id="2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3" id="23"/>
          <p:cNvGrpSpPr/>
          <p:nvPr/>
        </p:nvGrpSpPr>
        <p:grpSpPr>
          <a:xfrm rot="0">
            <a:off x="14003808" y="1683494"/>
            <a:ext cx="1764342" cy="1764342"/>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26" id="26"/>
          <p:cNvSpPr/>
          <p:nvPr/>
        </p:nvSpPr>
        <p:spPr>
          <a:xfrm flipH="false" flipV="false" rot="0">
            <a:off x="2774964" y="2082348"/>
            <a:ext cx="885478" cy="830135"/>
          </a:xfrm>
          <a:custGeom>
            <a:avLst/>
            <a:gdLst/>
            <a:ahLst/>
            <a:cxnLst/>
            <a:rect r="r" b="b" t="t" l="l"/>
            <a:pathLst>
              <a:path h="830135" w="885478">
                <a:moveTo>
                  <a:pt x="0" y="0"/>
                </a:moveTo>
                <a:lnTo>
                  <a:pt x="885478" y="0"/>
                </a:lnTo>
                <a:lnTo>
                  <a:pt x="885478" y="830135"/>
                </a:lnTo>
                <a:lnTo>
                  <a:pt x="0" y="830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8763168" y="2094148"/>
            <a:ext cx="804090" cy="804090"/>
          </a:xfrm>
          <a:custGeom>
            <a:avLst/>
            <a:gdLst/>
            <a:ahLst/>
            <a:cxnLst/>
            <a:rect r="r" b="b" t="t" l="l"/>
            <a:pathLst>
              <a:path h="804090" w="804090">
                <a:moveTo>
                  <a:pt x="0" y="0"/>
                </a:moveTo>
                <a:lnTo>
                  <a:pt x="804091" y="0"/>
                </a:lnTo>
                <a:lnTo>
                  <a:pt x="804091" y="804090"/>
                </a:lnTo>
                <a:lnTo>
                  <a:pt x="0" y="804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4491045" y="2074343"/>
            <a:ext cx="829105" cy="982643"/>
          </a:xfrm>
          <a:custGeom>
            <a:avLst/>
            <a:gdLst/>
            <a:ahLst/>
            <a:cxnLst/>
            <a:rect r="r" b="b" t="t" l="l"/>
            <a:pathLst>
              <a:path h="982643" w="829105">
                <a:moveTo>
                  <a:pt x="0" y="0"/>
                </a:moveTo>
                <a:lnTo>
                  <a:pt x="829104" y="0"/>
                </a:lnTo>
                <a:lnTo>
                  <a:pt x="829104" y="982643"/>
                </a:lnTo>
                <a:lnTo>
                  <a:pt x="0" y="982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5969649" y="666750"/>
            <a:ext cx="6826484" cy="704850"/>
          </a:xfrm>
          <a:prstGeom prst="rect">
            <a:avLst/>
          </a:prstGeom>
        </p:spPr>
        <p:txBody>
          <a:bodyPr anchor="t" rtlCol="false" tIns="0" lIns="0" bIns="0" rIns="0">
            <a:spAutoFit/>
          </a:bodyPr>
          <a:lstStyle/>
          <a:p>
            <a:pPr algn="ctr">
              <a:lnSpc>
                <a:spcPts val="5175"/>
              </a:lnSpc>
            </a:pPr>
            <a:r>
              <a:rPr lang="en-US" sz="4500">
                <a:solidFill>
                  <a:srgbClr val="000000"/>
                </a:solidFill>
                <a:latin typeface="Poppins Bold"/>
              </a:rPr>
              <a:t>LOGISTIC REGRESSION</a:t>
            </a:r>
          </a:p>
        </p:txBody>
      </p:sp>
      <p:sp>
        <p:nvSpPr>
          <p:cNvPr name="TextBox 30" id="30"/>
          <p:cNvSpPr txBox="true"/>
          <p:nvPr/>
        </p:nvSpPr>
        <p:spPr>
          <a:xfrm rot="0">
            <a:off x="3012248" y="3814495"/>
            <a:ext cx="410911" cy="315979"/>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1</a:t>
            </a:r>
          </a:p>
        </p:txBody>
      </p:sp>
      <p:sp>
        <p:nvSpPr>
          <p:cNvPr name="TextBox 31" id="31"/>
          <p:cNvSpPr txBox="true"/>
          <p:nvPr/>
        </p:nvSpPr>
        <p:spPr>
          <a:xfrm rot="0">
            <a:off x="8960001" y="3744910"/>
            <a:ext cx="447814" cy="343501"/>
          </a:xfrm>
          <a:prstGeom prst="rect">
            <a:avLst/>
          </a:prstGeom>
        </p:spPr>
        <p:txBody>
          <a:bodyPr anchor="t" rtlCol="false" tIns="0" lIns="0" bIns="0" rIns="0">
            <a:spAutoFit/>
          </a:bodyPr>
          <a:lstStyle/>
          <a:p>
            <a:pPr algn="ctr">
              <a:lnSpc>
                <a:spcPts val="2769"/>
              </a:lnSpc>
            </a:pPr>
            <a:r>
              <a:rPr lang="en-US" sz="2251">
                <a:solidFill>
                  <a:srgbClr val="FFFFFF"/>
                </a:solidFill>
                <a:latin typeface="Lato Bold"/>
              </a:rPr>
              <a:t>2</a:t>
            </a:r>
          </a:p>
        </p:txBody>
      </p:sp>
      <p:grpSp>
        <p:nvGrpSpPr>
          <p:cNvPr name="Group 32" id="32"/>
          <p:cNvGrpSpPr/>
          <p:nvPr/>
        </p:nvGrpSpPr>
        <p:grpSpPr>
          <a:xfrm rot="0">
            <a:off x="14553836" y="3828644"/>
            <a:ext cx="703521" cy="703521"/>
            <a:chOff x="0" y="0"/>
            <a:chExt cx="938028" cy="938028"/>
          </a:xfrm>
        </p:grpSpPr>
        <p:grpSp>
          <p:nvGrpSpPr>
            <p:cNvPr name="Group 33" id="33"/>
            <p:cNvGrpSpPr/>
            <p:nvPr/>
          </p:nvGrpSpPr>
          <p:grpSpPr>
            <a:xfrm rot="0">
              <a:off x="0" y="0"/>
              <a:ext cx="938028" cy="938028"/>
              <a:chOff x="0" y="0"/>
              <a:chExt cx="812800" cy="812800"/>
            </a:xfrm>
          </p:grpSpPr>
          <p:sp>
            <p:nvSpPr>
              <p:cNvPr name="Freeform 34" id="3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35" id="35"/>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TextBox 36" id="36"/>
            <p:cNvSpPr txBox="true"/>
            <p:nvPr/>
          </p:nvSpPr>
          <p:spPr>
            <a:xfrm rot="0">
              <a:off x="195073" y="254458"/>
              <a:ext cx="547881" cy="418131"/>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3</a:t>
              </a:r>
            </a:p>
          </p:txBody>
        </p:sp>
      </p:grpSp>
      <p:sp>
        <p:nvSpPr>
          <p:cNvPr name="TextBox 37" id="37"/>
          <p:cNvSpPr txBox="true"/>
          <p:nvPr/>
        </p:nvSpPr>
        <p:spPr>
          <a:xfrm rot="0">
            <a:off x="1249012" y="5462710"/>
            <a:ext cx="4348294" cy="3670979"/>
          </a:xfrm>
          <a:prstGeom prst="rect">
            <a:avLst/>
          </a:prstGeom>
        </p:spPr>
        <p:txBody>
          <a:bodyPr anchor="t" rtlCol="false" tIns="0" lIns="0" bIns="0" rIns="0">
            <a:spAutoFit/>
          </a:bodyPr>
          <a:lstStyle/>
          <a:p>
            <a:pPr marL="655215" indent="-327607" lvl="1">
              <a:lnSpc>
                <a:spcPts val="3611"/>
              </a:lnSpc>
              <a:buFont typeface="Arial"/>
              <a:buChar char="•"/>
            </a:pPr>
            <a:r>
              <a:rPr lang="en-US" sz="3034">
                <a:solidFill>
                  <a:srgbClr val="FFFFFF"/>
                </a:solidFill>
                <a:latin typeface="Lato"/>
              </a:rPr>
              <a:t>describe and explain the relationship between a dependent binary variable and independent variables of different scales.</a:t>
            </a:r>
          </a:p>
        </p:txBody>
      </p:sp>
      <p:sp>
        <p:nvSpPr>
          <p:cNvPr name="TextBox 38" id="38"/>
          <p:cNvSpPr txBox="true"/>
          <p:nvPr/>
        </p:nvSpPr>
        <p:spPr>
          <a:xfrm rot="0">
            <a:off x="7000907" y="5438921"/>
            <a:ext cx="4577668" cy="2242185"/>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Logistic regression can handle nominal, ordinal, interval, or ratio-level independent variables.</a:t>
            </a:r>
          </a:p>
        </p:txBody>
      </p:sp>
      <p:sp>
        <p:nvSpPr>
          <p:cNvPr name="TextBox 39" id="39"/>
          <p:cNvSpPr txBox="true"/>
          <p:nvPr/>
        </p:nvSpPr>
        <p:spPr>
          <a:xfrm rot="0">
            <a:off x="12770152" y="5523445"/>
            <a:ext cx="4231654" cy="358521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logistic regression helps understand and model the relationship between the dependent variable and the independent variables.</a:t>
            </a:r>
          </a:p>
        </p:txBody>
      </p:sp>
      <p:sp>
        <p:nvSpPr>
          <p:cNvPr name="TextBox 40" id="40"/>
          <p:cNvSpPr txBox="true"/>
          <p:nvPr/>
        </p:nvSpPr>
        <p:spPr>
          <a:xfrm rot="0">
            <a:off x="1907899" y="4785894"/>
            <a:ext cx="4061749" cy="470579"/>
          </a:xfrm>
          <a:prstGeom prst="rect">
            <a:avLst/>
          </a:prstGeom>
        </p:spPr>
        <p:txBody>
          <a:bodyPr anchor="t" rtlCol="false" tIns="0" lIns="0" bIns="0" rIns="0">
            <a:spAutoFit/>
          </a:bodyPr>
          <a:lstStyle/>
          <a:p>
            <a:pPr algn="just">
              <a:lnSpc>
                <a:spcPts val="3611"/>
              </a:lnSpc>
            </a:pPr>
            <a:r>
              <a:rPr lang="en-US" sz="3034">
                <a:solidFill>
                  <a:srgbClr val="000000"/>
                </a:solidFill>
                <a:latin typeface="Lato Bold"/>
              </a:rPr>
              <a:t>Logistic regression</a:t>
            </a:r>
          </a:p>
        </p:txBody>
      </p:sp>
      <p:sp>
        <p:nvSpPr>
          <p:cNvPr name="TextBox 41" id="41"/>
          <p:cNvSpPr txBox="true"/>
          <p:nvPr/>
        </p:nvSpPr>
        <p:spPr>
          <a:xfrm rot="0">
            <a:off x="7460647" y="4349261"/>
            <a:ext cx="3658188" cy="899160"/>
          </a:xfrm>
          <a:prstGeom prst="rect">
            <a:avLst/>
          </a:prstGeom>
        </p:spPr>
        <p:txBody>
          <a:bodyPr anchor="t" rtlCol="false" tIns="0" lIns="0" bIns="0" rIns="0">
            <a:spAutoFit/>
          </a:bodyPr>
          <a:lstStyle/>
          <a:p>
            <a:pPr algn="ctr">
              <a:lnSpc>
                <a:spcPts val="3569"/>
              </a:lnSpc>
            </a:pPr>
            <a:r>
              <a:rPr lang="en-US" sz="3000">
                <a:solidFill>
                  <a:srgbClr val="000000"/>
                </a:solidFill>
                <a:latin typeface="Lato Bold"/>
              </a:rPr>
              <a:t>Suitable for various variable types</a:t>
            </a:r>
          </a:p>
        </p:txBody>
      </p:sp>
      <p:sp>
        <p:nvSpPr>
          <p:cNvPr name="TextBox 42" id="42"/>
          <p:cNvSpPr txBox="true"/>
          <p:nvPr/>
        </p:nvSpPr>
        <p:spPr>
          <a:xfrm rot="0">
            <a:off x="14003808" y="4422605"/>
            <a:ext cx="2269426" cy="9277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Focus on relationship</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1227069" y="1695623"/>
            <a:ext cx="1386321" cy="0"/>
          </a:xfrm>
          <a:prstGeom prst="line">
            <a:avLst/>
          </a:prstGeom>
          <a:ln cap="flat" w="76200">
            <a:solidFill>
              <a:srgbClr val="263F6B"/>
            </a:solidFill>
            <a:prstDash val="solid"/>
            <a:headEnd type="none" len="sm" w="sm"/>
            <a:tailEnd type="none" len="sm" w="sm"/>
          </a:ln>
        </p:spPr>
      </p:sp>
      <p:sp>
        <p:nvSpPr>
          <p:cNvPr name="Freeform 9" id="9"/>
          <p:cNvSpPr/>
          <p:nvPr/>
        </p:nvSpPr>
        <p:spPr>
          <a:xfrm flipH="false" flipV="false" rot="0">
            <a:off x="1083512" y="2186998"/>
            <a:ext cx="16175788" cy="7465748"/>
          </a:xfrm>
          <a:custGeom>
            <a:avLst/>
            <a:gdLst/>
            <a:ahLst/>
            <a:cxnLst/>
            <a:rect r="r" b="b" t="t" l="l"/>
            <a:pathLst>
              <a:path h="7465748" w="16175788">
                <a:moveTo>
                  <a:pt x="0" y="0"/>
                </a:moveTo>
                <a:lnTo>
                  <a:pt x="16175788" y="0"/>
                </a:lnTo>
                <a:lnTo>
                  <a:pt x="16175788" y="7465748"/>
                </a:lnTo>
                <a:lnTo>
                  <a:pt x="0" y="7465748"/>
                </a:lnTo>
                <a:lnTo>
                  <a:pt x="0" y="0"/>
                </a:lnTo>
                <a:close/>
              </a:path>
            </a:pathLst>
          </a:custGeom>
          <a:blipFill>
            <a:blip r:embed="rId6"/>
            <a:stretch>
              <a:fillRect l="0" t="0" r="0" b="0"/>
            </a:stretch>
          </a:blipFill>
        </p:spPr>
      </p:sp>
      <p:sp>
        <p:nvSpPr>
          <p:cNvPr name="TextBox 10" id="10"/>
          <p:cNvSpPr txBox="true"/>
          <p:nvPr/>
        </p:nvSpPr>
        <p:spPr>
          <a:xfrm rot="0">
            <a:off x="3433103" y="860483"/>
            <a:ext cx="13242622" cy="993140"/>
          </a:xfrm>
          <a:prstGeom prst="rect">
            <a:avLst/>
          </a:prstGeom>
        </p:spPr>
        <p:txBody>
          <a:bodyPr anchor="t" rtlCol="false" tIns="0" lIns="0" bIns="0" rIns="0">
            <a:spAutoFit/>
          </a:bodyPr>
          <a:lstStyle/>
          <a:p>
            <a:pPr>
              <a:lnSpc>
                <a:spcPts val="7629"/>
              </a:lnSpc>
            </a:pPr>
            <a:r>
              <a:rPr lang="en-US" sz="6999">
                <a:solidFill>
                  <a:srgbClr val="042946"/>
                </a:solidFill>
                <a:latin typeface="Lato Bold"/>
              </a:rPr>
              <a:t>PYTHON IMPLEMENTATION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2662102" y="-143874"/>
            <a:ext cx="5723975" cy="10574748"/>
            <a:chOff x="0" y="0"/>
            <a:chExt cx="1507549" cy="2785119"/>
          </a:xfrm>
        </p:grpSpPr>
        <p:sp>
          <p:nvSpPr>
            <p:cNvPr name="Freeform 3" id="3"/>
            <p:cNvSpPr/>
            <p:nvPr/>
          </p:nvSpPr>
          <p:spPr>
            <a:xfrm flipH="false" flipV="false" rot="0">
              <a:off x="0" y="0"/>
              <a:ext cx="1507549" cy="2785119"/>
            </a:xfrm>
            <a:custGeom>
              <a:avLst/>
              <a:gdLst/>
              <a:ahLst/>
              <a:cxnLst/>
              <a:rect r="r" b="b" t="t" l="l"/>
              <a:pathLst>
                <a:path h="2785119" w="1507549">
                  <a:moveTo>
                    <a:pt x="0" y="0"/>
                  </a:moveTo>
                  <a:lnTo>
                    <a:pt x="1507549" y="0"/>
                  </a:lnTo>
                  <a:lnTo>
                    <a:pt x="1507549" y="2785119"/>
                  </a:lnTo>
                  <a:lnTo>
                    <a:pt x="0" y="2785119"/>
                  </a:lnTo>
                  <a:close/>
                </a:path>
              </a:pathLst>
            </a:custGeom>
            <a:solidFill>
              <a:srgbClr val="1C2A42"/>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1028700" y="9248775"/>
            <a:ext cx="11997397" cy="0"/>
          </a:xfrm>
          <a:prstGeom prst="line">
            <a:avLst/>
          </a:prstGeom>
          <a:ln cap="flat" w="9525">
            <a:solidFill>
              <a:srgbClr val="11324D"/>
            </a:solidFill>
            <a:prstDash val="solid"/>
            <a:headEnd type="none" len="sm" w="sm"/>
            <a:tailEnd type="none" len="sm" w="sm"/>
          </a:ln>
        </p:spPr>
      </p:sp>
      <p:sp>
        <p:nvSpPr>
          <p:cNvPr name="AutoShape 6" id="6"/>
          <p:cNvSpPr/>
          <p:nvPr/>
        </p:nvSpPr>
        <p:spPr>
          <a:xfrm>
            <a:off x="907368" y="1608450"/>
            <a:ext cx="11997397" cy="0"/>
          </a:xfrm>
          <a:prstGeom prst="line">
            <a:avLst/>
          </a:prstGeom>
          <a:ln cap="flat" w="9525">
            <a:solidFill>
              <a:srgbClr val="11324D"/>
            </a:solidFill>
            <a:prstDash val="solid"/>
            <a:headEnd type="none" len="sm" w="sm"/>
            <a:tailEnd type="none" len="sm" w="sm"/>
          </a:ln>
        </p:spPr>
      </p:sp>
      <p:sp>
        <p:nvSpPr>
          <p:cNvPr name="Freeform 7" id="7"/>
          <p:cNvSpPr/>
          <p:nvPr/>
        </p:nvSpPr>
        <p:spPr>
          <a:xfrm flipH="false" flipV="false" rot="5400000">
            <a:off x="10360883" y="2339093"/>
            <a:ext cx="10430874" cy="5752688"/>
          </a:xfrm>
          <a:custGeom>
            <a:avLst/>
            <a:gdLst/>
            <a:ahLst/>
            <a:cxnLst/>
            <a:rect r="r" b="b" t="t" l="l"/>
            <a:pathLst>
              <a:path h="5752688" w="10430874">
                <a:moveTo>
                  <a:pt x="0" y="0"/>
                </a:moveTo>
                <a:lnTo>
                  <a:pt x="10430875" y="0"/>
                </a:lnTo>
                <a:lnTo>
                  <a:pt x="10430875" y="5752688"/>
                </a:lnTo>
                <a:lnTo>
                  <a:pt x="0" y="5752688"/>
                </a:lnTo>
                <a:lnTo>
                  <a:pt x="0" y="0"/>
                </a:lnTo>
                <a:close/>
              </a:path>
            </a:pathLst>
          </a:custGeom>
          <a:blipFill>
            <a:blip r:embed="rId2">
              <a:extLst>
                <a:ext uri="{96DAC541-7B7A-43D3-8B79-37D633B846F1}">
                  <asvg:svgBlip xmlns:asvg="http://schemas.microsoft.com/office/drawing/2016/SVG/main" r:embed="rId3"/>
                </a:ext>
              </a:extLst>
            </a:blip>
            <a:stretch>
              <a:fillRect l="0" t="0" r="0" b="-10379"/>
            </a:stretch>
          </a:blipFill>
        </p:spPr>
      </p:sp>
      <p:sp>
        <p:nvSpPr>
          <p:cNvPr name="Freeform 8" id="8"/>
          <p:cNvSpPr/>
          <p:nvPr/>
        </p:nvSpPr>
        <p:spPr>
          <a:xfrm flipH="false" flipV="false" rot="0">
            <a:off x="2003577" y="1775138"/>
            <a:ext cx="1374711" cy="1309412"/>
          </a:xfrm>
          <a:custGeom>
            <a:avLst/>
            <a:gdLst/>
            <a:ahLst/>
            <a:cxnLst/>
            <a:rect r="r" b="b" t="t" l="l"/>
            <a:pathLst>
              <a:path h="1309412" w="1374711">
                <a:moveTo>
                  <a:pt x="0" y="0"/>
                </a:moveTo>
                <a:lnTo>
                  <a:pt x="1374711" y="0"/>
                </a:lnTo>
                <a:lnTo>
                  <a:pt x="1374711" y="1309412"/>
                </a:lnTo>
                <a:lnTo>
                  <a:pt x="0" y="1309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93946" y="3299438"/>
            <a:ext cx="10654311" cy="2887980"/>
          </a:xfrm>
          <a:prstGeom prst="rect">
            <a:avLst/>
          </a:prstGeom>
        </p:spPr>
        <p:txBody>
          <a:bodyPr anchor="t" rtlCol="false" tIns="0" lIns="0" bIns="0" rIns="0">
            <a:spAutoFit/>
          </a:bodyPr>
          <a:lstStyle/>
          <a:p>
            <a:pPr>
              <a:lnSpc>
                <a:spcPts val="4620"/>
              </a:lnSpc>
            </a:pPr>
            <a:r>
              <a:rPr lang="en-US" sz="3300">
                <a:solidFill>
                  <a:srgbClr val="11324D"/>
                </a:solidFill>
                <a:latin typeface="Lato Bold"/>
              </a:rPr>
              <a:t>Based on available attributes in the dataset as well as using Machine Learning Algorithms, we determine the factors influencing the crime rate in Chicago. This may help us to classify the types of crimes in this city.</a:t>
            </a:r>
          </a:p>
          <a:p>
            <a:pPr>
              <a:lnSpc>
                <a:spcPts val="4620"/>
              </a:lnSpc>
            </a:pPr>
          </a:p>
        </p:txBody>
      </p:sp>
      <p:sp>
        <p:nvSpPr>
          <p:cNvPr name="TextBox 10" id="10"/>
          <p:cNvSpPr txBox="true"/>
          <p:nvPr/>
        </p:nvSpPr>
        <p:spPr>
          <a:xfrm rot="0">
            <a:off x="1028700" y="2220950"/>
            <a:ext cx="10640644" cy="863600"/>
          </a:xfrm>
          <a:prstGeom prst="rect">
            <a:avLst/>
          </a:prstGeom>
        </p:spPr>
        <p:txBody>
          <a:bodyPr anchor="t" rtlCol="false" tIns="0" lIns="0" bIns="0" rIns="0">
            <a:spAutoFit/>
          </a:bodyPr>
          <a:lstStyle/>
          <a:p>
            <a:pPr algn="ctr">
              <a:lnSpc>
                <a:spcPts val="7000"/>
              </a:lnSpc>
            </a:pPr>
            <a:r>
              <a:rPr lang="en-US" sz="5000">
                <a:solidFill>
                  <a:srgbClr val="11324D"/>
                </a:solidFill>
                <a:latin typeface="Lato Bold"/>
              </a:rPr>
              <a:t>Problem Statement</a:t>
            </a:r>
          </a:p>
        </p:txBody>
      </p:sp>
      <p:sp>
        <p:nvSpPr>
          <p:cNvPr name="TextBox 11" id="11"/>
          <p:cNvSpPr txBox="true"/>
          <p:nvPr/>
        </p:nvSpPr>
        <p:spPr>
          <a:xfrm rot="0">
            <a:off x="3550116" y="6244568"/>
            <a:ext cx="1846140" cy="863600"/>
          </a:xfrm>
          <a:prstGeom prst="rect">
            <a:avLst/>
          </a:prstGeom>
        </p:spPr>
        <p:txBody>
          <a:bodyPr anchor="t" rtlCol="false" tIns="0" lIns="0" bIns="0" rIns="0">
            <a:spAutoFit/>
          </a:bodyPr>
          <a:lstStyle/>
          <a:p>
            <a:pPr algn="ctr">
              <a:lnSpc>
                <a:spcPts val="7000"/>
              </a:lnSpc>
            </a:pPr>
            <a:r>
              <a:rPr lang="en-US" sz="5000">
                <a:solidFill>
                  <a:srgbClr val="11324D"/>
                </a:solidFill>
                <a:latin typeface="Lato Bold"/>
              </a:rPr>
              <a:t>Tools</a:t>
            </a:r>
          </a:p>
        </p:txBody>
      </p:sp>
      <p:sp>
        <p:nvSpPr>
          <p:cNvPr name="TextBox 12" id="12"/>
          <p:cNvSpPr txBox="true"/>
          <p:nvPr/>
        </p:nvSpPr>
        <p:spPr>
          <a:xfrm rot="0">
            <a:off x="1028700" y="7135423"/>
            <a:ext cx="6271231" cy="1725930"/>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11324D"/>
                </a:solidFill>
                <a:latin typeface="Lato Bold"/>
              </a:rPr>
              <a:t>Google Colab</a:t>
            </a:r>
          </a:p>
          <a:p>
            <a:pPr marL="712470" indent="-356235" lvl="1">
              <a:lnSpc>
                <a:spcPts val="4620"/>
              </a:lnSpc>
              <a:buFont typeface="Arial"/>
              <a:buChar char="•"/>
            </a:pPr>
            <a:r>
              <a:rPr lang="en-US" sz="3300">
                <a:solidFill>
                  <a:srgbClr val="11324D"/>
                </a:solidFill>
                <a:latin typeface="Lato Bold"/>
              </a:rPr>
              <a:t>Jupyter Notebook</a:t>
            </a:r>
          </a:p>
          <a:p>
            <a:pPr>
              <a:lnSpc>
                <a:spcPts val="4620"/>
              </a:lnSpc>
            </a:pPr>
          </a:p>
        </p:txBody>
      </p:sp>
      <p:sp>
        <p:nvSpPr>
          <p:cNvPr name="TextBox 13" id="13"/>
          <p:cNvSpPr txBox="true"/>
          <p:nvPr/>
        </p:nvSpPr>
        <p:spPr>
          <a:xfrm rot="0">
            <a:off x="907368" y="314003"/>
            <a:ext cx="11754733"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Problem Statement and Tools</a:t>
            </a:r>
          </a:p>
        </p:txBody>
      </p:sp>
      <p:sp>
        <p:nvSpPr>
          <p:cNvPr name="Freeform 14" id="14"/>
          <p:cNvSpPr/>
          <p:nvPr/>
        </p:nvSpPr>
        <p:spPr>
          <a:xfrm flipH="false" flipV="false" rot="0">
            <a:off x="2003577" y="5839608"/>
            <a:ext cx="1374711" cy="1309412"/>
          </a:xfrm>
          <a:custGeom>
            <a:avLst/>
            <a:gdLst/>
            <a:ahLst/>
            <a:cxnLst/>
            <a:rect r="r" b="b" t="t" l="l"/>
            <a:pathLst>
              <a:path h="1309412" w="1374711">
                <a:moveTo>
                  <a:pt x="0" y="0"/>
                </a:moveTo>
                <a:lnTo>
                  <a:pt x="1374711" y="0"/>
                </a:lnTo>
                <a:lnTo>
                  <a:pt x="1374711" y="1309412"/>
                </a:lnTo>
                <a:lnTo>
                  <a:pt x="0" y="1309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2391" y="5339924"/>
            <a:ext cx="4189492" cy="4254074"/>
            <a:chOff x="0" y="0"/>
            <a:chExt cx="800461" cy="812800"/>
          </a:xfrm>
        </p:grpSpPr>
        <p:sp>
          <p:nvSpPr>
            <p:cNvPr name="Freeform 3" id="3"/>
            <p:cNvSpPr/>
            <p:nvPr/>
          </p:nvSpPr>
          <p:spPr>
            <a:xfrm flipH="false" flipV="false" rot="0">
              <a:off x="0" y="0"/>
              <a:ext cx="800461" cy="812800"/>
            </a:xfrm>
            <a:custGeom>
              <a:avLst/>
              <a:gdLst/>
              <a:ahLst/>
              <a:cxnLst/>
              <a:rect r="r" b="b" t="t" l="l"/>
              <a:pathLst>
                <a:path h="812800" w="800461">
                  <a:moveTo>
                    <a:pt x="16631" y="0"/>
                  </a:moveTo>
                  <a:lnTo>
                    <a:pt x="783829" y="0"/>
                  </a:lnTo>
                  <a:cubicBezTo>
                    <a:pt x="793015" y="0"/>
                    <a:pt x="800461" y="7446"/>
                    <a:pt x="800461" y="16631"/>
                  </a:cubicBezTo>
                  <a:lnTo>
                    <a:pt x="800461" y="796169"/>
                  </a:lnTo>
                  <a:cubicBezTo>
                    <a:pt x="800461" y="805354"/>
                    <a:pt x="793015" y="812800"/>
                    <a:pt x="783829" y="812800"/>
                  </a:cubicBezTo>
                  <a:lnTo>
                    <a:pt x="16631" y="812800"/>
                  </a:lnTo>
                  <a:cubicBezTo>
                    <a:pt x="7446" y="812800"/>
                    <a:pt x="0" y="805354"/>
                    <a:pt x="0" y="796169"/>
                  </a:cubicBezTo>
                  <a:lnTo>
                    <a:pt x="0" y="16631"/>
                  </a:lnTo>
                  <a:cubicBezTo>
                    <a:pt x="0" y="7446"/>
                    <a:pt x="7446" y="0"/>
                    <a:pt x="16631" y="0"/>
                  </a:cubicBezTo>
                  <a:close/>
                </a:path>
              </a:pathLst>
            </a:custGeom>
            <a:solidFill>
              <a:srgbClr val="043459"/>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9901904" y="5339924"/>
            <a:ext cx="4256339" cy="4345585"/>
            <a:chOff x="0" y="0"/>
            <a:chExt cx="813233" cy="830284"/>
          </a:xfrm>
        </p:grpSpPr>
        <p:sp>
          <p:nvSpPr>
            <p:cNvPr name="Freeform 6" id="6"/>
            <p:cNvSpPr/>
            <p:nvPr/>
          </p:nvSpPr>
          <p:spPr>
            <a:xfrm flipH="false" flipV="false" rot="0">
              <a:off x="0" y="0"/>
              <a:ext cx="813233" cy="830284"/>
            </a:xfrm>
            <a:custGeom>
              <a:avLst/>
              <a:gdLst/>
              <a:ahLst/>
              <a:cxnLst/>
              <a:rect r="r" b="b" t="t" l="l"/>
              <a:pathLst>
                <a:path h="830284" w="813233">
                  <a:moveTo>
                    <a:pt x="16370" y="0"/>
                  </a:moveTo>
                  <a:lnTo>
                    <a:pt x="796862" y="0"/>
                  </a:lnTo>
                  <a:cubicBezTo>
                    <a:pt x="801204" y="0"/>
                    <a:pt x="805368" y="1725"/>
                    <a:pt x="808438" y="4795"/>
                  </a:cubicBezTo>
                  <a:cubicBezTo>
                    <a:pt x="811508" y="7865"/>
                    <a:pt x="813233" y="12029"/>
                    <a:pt x="813233" y="16370"/>
                  </a:cubicBezTo>
                  <a:lnTo>
                    <a:pt x="813233" y="813914"/>
                  </a:lnTo>
                  <a:cubicBezTo>
                    <a:pt x="813233" y="818256"/>
                    <a:pt x="811508" y="822420"/>
                    <a:pt x="808438" y="825490"/>
                  </a:cubicBezTo>
                  <a:cubicBezTo>
                    <a:pt x="805368" y="828560"/>
                    <a:pt x="801204" y="830284"/>
                    <a:pt x="796862" y="830284"/>
                  </a:cubicBezTo>
                  <a:lnTo>
                    <a:pt x="16370" y="830284"/>
                  </a:lnTo>
                  <a:cubicBezTo>
                    <a:pt x="12029" y="830284"/>
                    <a:pt x="7865" y="828560"/>
                    <a:pt x="4795" y="825490"/>
                  </a:cubicBezTo>
                  <a:cubicBezTo>
                    <a:pt x="1725" y="822420"/>
                    <a:pt x="0" y="818256"/>
                    <a:pt x="0" y="813914"/>
                  </a:cubicBezTo>
                  <a:lnTo>
                    <a:pt x="0" y="16370"/>
                  </a:lnTo>
                  <a:cubicBezTo>
                    <a:pt x="0" y="12029"/>
                    <a:pt x="1725" y="7865"/>
                    <a:pt x="4795" y="4795"/>
                  </a:cubicBezTo>
                  <a:cubicBezTo>
                    <a:pt x="7865" y="1725"/>
                    <a:pt x="12029" y="0"/>
                    <a:pt x="16370" y="0"/>
                  </a:cubicBezTo>
                  <a:close/>
                </a:path>
              </a:pathLst>
            </a:custGeom>
            <a:solidFill>
              <a:srgbClr val="043459"/>
            </a:solidFill>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6082034" y="3646075"/>
            <a:ext cx="703521" cy="70352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0">
            <a:off x="11711184" y="3512725"/>
            <a:ext cx="766702" cy="766702"/>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5579662" y="1706138"/>
            <a:ext cx="1764342" cy="1764342"/>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1147902" y="1572788"/>
            <a:ext cx="1764342" cy="1764342"/>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20" id="20"/>
          <p:cNvSpPr/>
          <p:nvPr/>
        </p:nvSpPr>
        <p:spPr>
          <a:xfrm flipH="false" flipV="false" rot="0">
            <a:off x="6019094" y="2173241"/>
            <a:ext cx="885478" cy="830135"/>
          </a:xfrm>
          <a:custGeom>
            <a:avLst/>
            <a:gdLst/>
            <a:ahLst/>
            <a:cxnLst/>
            <a:rect r="r" b="b" t="t" l="l"/>
            <a:pathLst>
              <a:path h="830135" w="885478">
                <a:moveTo>
                  <a:pt x="0" y="0"/>
                </a:moveTo>
                <a:lnTo>
                  <a:pt x="885478" y="0"/>
                </a:lnTo>
                <a:lnTo>
                  <a:pt x="885478" y="830135"/>
                </a:lnTo>
                <a:lnTo>
                  <a:pt x="0" y="830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1628028" y="2052914"/>
            <a:ext cx="804090" cy="804090"/>
          </a:xfrm>
          <a:custGeom>
            <a:avLst/>
            <a:gdLst/>
            <a:ahLst/>
            <a:cxnLst/>
            <a:rect r="r" b="b" t="t" l="l"/>
            <a:pathLst>
              <a:path h="804090" w="804090">
                <a:moveTo>
                  <a:pt x="0" y="0"/>
                </a:moveTo>
                <a:lnTo>
                  <a:pt x="804090" y="0"/>
                </a:lnTo>
                <a:lnTo>
                  <a:pt x="804090" y="804090"/>
                </a:lnTo>
                <a:lnTo>
                  <a:pt x="0" y="804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5730758" y="563138"/>
            <a:ext cx="6826484" cy="704850"/>
          </a:xfrm>
          <a:prstGeom prst="rect">
            <a:avLst/>
          </a:prstGeom>
        </p:spPr>
        <p:txBody>
          <a:bodyPr anchor="t" rtlCol="false" tIns="0" lIns="0" bIns="0" rIns="0">
            <a:spAutoFit/>
          </a:bodyPr>
          <a:lstStyle/>
          <a:p>
            <a:pPr algn="ctr">
              <a:lnSpc>
                <a:spcPts val="5175"/>
              </a:lnSpc>
            </a:pPr>
            <a:r>
              <a:rPr lang="en-US" sz="4500">
                <a:solidFill>
                  <a:srgbClr val="000000"/>
                </a:solidFill>
                <a:latin typeface="Poppins Bold"/>
              </a:rPr>
              <a:t>XGBOOST</a:t>
            </a:r>
          </a:p>
        </p:txBody>
      </p:sp>
      <p:sp>
        <p:nvSpPr>
          <p:cNvPr name="TextBox 23" id="23"/>
          <p:cNvSpPr txBox="true"/>
          <p:nvPr/>
        </p:nvSpPr>
        <p:spPr>
          <a:xfrm rot="0">
            <a:off x="6201682" y="3835084"/>
            <a:ext cx="410911" cy="315979"/>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1</a:t>
            </a:r>
          </a:p>
        </p:txBody>
      </p:sp>
      <p:sp>
        <p:nvSpPr>
          <p:cNvPr name="TextBox 24" id="24"/>
          <p:cNvSpPr txBox="true"/>
          <p:nvPr/>
        </p:nvSpPr>
        <p:spPr>
          <a:xfrm rot="0">
            <a:off x="11870629" y="3719563"/>
            <a:ext cx="447814" cy="343501"/>
          </a:xfrm>
          <a:prstGeom prst="rect">
            <a:avLst/>
          </a:prstGeom>
        </p:spPr>
        <p:txBody>
          <a:bodyPr anchor="t" rtlCol="false" tIns="0" lIns="0" bIns="0" rIns="0">
            <a:spAutoFit/>
          </a:bodyPr>
          <a:lstStyle/>
          <a:p>
            <a:pPr algn="ctr">
              <a:lnSpc>
                <a:spcPts val="2769"/>
              </a:lnSpc>
            </a:pPr>
            <a:r>
              <a:rPr lang="en-US" sz="2251">
                <a:solidFill>
                  <a:srgbClr val="FFFFFF"/>
                </a:solidFill>
                <a:latin typeface="Lato Bold"/>
              </a:rPr>
              <a:t>2</a:t>
            </a:r>
          </a:p>
        </p:txBody>
      </p:sp>
      <p:sp>
        <p:nvSpPr>
          <p:cNvPr name="TextBox 25" id="25"/>
          <p:cNvSpPr txBox="true"/>
          <p:nvPr/>
        </p:nvSpPr>
        <p:spPr>
          <a:xfrm rot="0">
            <a:off x="4129758" y="5424134"/>
            <a:ext cx="4348294" cy="268986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"Extreme Gradient Boosting" algorithm.</a:t>
            </a:r>
          </a:p>
          <a:p>
            <a:pPr marL="647700" indent="-323850" lvl="1">
              <a:lnSpc>
                <a:spcPts val="3569"/>
              </a:lnSpc>
              <a:buFont typeface="Arial"/>
              <a:buChar char="•"/>
            </a:pPr>
            <a:r>
              <a:rPr lang="en-US" sz="3000">
                <a:solidFill>
                  <a:srgbClr val="FFFFFF"/>
                </a:solidFill>
                <a:latin typeface="Lato"/>
              </a:rPr>
              <a:t>Handles large datasets, achieves top performance.</a:t>
            </a:r>
          </a:p>
          <a:p>
            <a:pPr>
              <a:lnSpc>
                <a:spcPts val="3569"/>
              </a:lnSpc>
            </a:pPr>
          </a:p>
        </p:txBody>
      </p:sp>
      <p:sp>
        <p:nvSpPr>
          <p:cNvPr name="TextBox 26" id="26"/>
          <p:cNvSpPr txBox="true"/>
          <p:nvPr/>
        </p:nvSpPr>
        <p:spPr>
          <a:xfrm rot="0">
            <a:off x="9580574" y="5533397"/>
            <a:ext cx="4577668" cy="2689860"/>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Efficiently handles missing values in real-world data.</a:t>
            </a:r>
          </a:p>
          <a:p>
            <a:pPr marL="647700" indent="-323850" lvl="1">
              <a:lnSpc>
                <a:spcPts val="3569"/>
              </a:lnSpc>
              <a:buFont typeface="Arial"/>
              <a:buChar char="•"/>
            </a:pPr>
            <a:r>
              <a:rPr lang="en-US" sz="3000">
                <a:solidFill>
                  <a:srgbClr val="FFFFFF"/>
                </a:solidFill>
                <a:latin typeface="Lato"/>
              </a:rPr>
              <a:t>Built-in support for parallel processing.</a:t>
            </a:r>
          </a:p>
          <a:p>
            <a:pPr>
              <a:lnSpc>
                <a:spcPts val="3569"/>
              </a:lnSpc>
            </a:pPr>
          </a:p>
        </p:txBody>
      </p:sp>
      <p:sp>
        <p:nvSpPr>
          <p:cNvPr name="TextBox 27" id="27"/>
          <p:cNvSpPr txBox="true"/>
          <p:nvPr/>
        </p:nvSpPr>
        <p:spPr>
          <a:xfrm rot="0">
            <a:off x="5564170" y="4604708"/>
            <a:ext cx="1685935" cy="4705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XGBoost</a:t>
            </a:r>
          </a:p>
        </p:txBody>
      </p:sp>
      <p:sp>
        <p:nvSpPr>
          <p:cNvPr name="TextBox 28" id="28"/>
          <p:cNvSpPr txBox="true"/>
          <p:nvPr/>
        </p:nvSpPr>
        <p:spPr>
          <a:xfrm rot="0">
            <a:off x="9804679" y="4614233"/>
            <a:ext cx="4450788" cy="451485"/>
          </a:xfrm>
          <a:prstGeom prst="rect">
            <a:avLst/>
          </a:prstGeom>
        </p:spPr>
        <p:txBody>
          <a:bodyPr anchor="t" rtlCol="false" tIns="0" lIns="0" bIns="0" rIns="0">
            <a:spAutoFit/>
          </a:bodyPr>
          <a:lstStyle/>
          <a:p>
            <a:pPr>
              <a:lnSpc>
                <a:spcPts val="3569"/>
              </a:lnSpc>
            </a:pPr>
            <a:r>
              <a:rPr lang="en-US" sz="3000">
                <a:solidFill>
                  <a:srgbClr val="000000"/>
                </a:solidFill>
                <a:latin typeface="Lato Bold"/>
              </a:rPr>
              <a:t>Key Features of XGBoost</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8182" t="17093" r="8449" b="11439"/>
          <a:stretch>
            <a:fillRect/>
          </a:stretch>
        </p:blipFill>
        <p:spPr>
          <a:xfrm flipH="false" flipV="false">
            <a:off x="0" y="0"/>
            <a:ext cx="18288000" cy="10287000"/>
          </a:xfrm>
          <a:prstGeom prst="rect">
            <a:avLst/>
          </a:prstGeom>
        </p:spPr>
      </p:pic>
      <p:sp>
        <p:nvSpPr>
          <p:cNvPr name="Freeform 3" id="3"/>
          <p:cNvSpPr/>
          <p:nvPr/>
        </p:nvSpPr>
        <p:spPr>
          <a:xfrm flipH="false" flipV="false" rot="0">
            <a:off x="-436250" y="3045705"/>
            <a:ext cx="19160500" cy="10538275"/>
          </a:xfrm>
          <a:custGeom>
            <a:avLst/>
            <a:gdLst/>
            <a:ahLst/>
            <a:cxnLst/>
            <a:rect r="r" b="b" t="t" l="l"/>
            <a:pathLst>
              <a:path h="10538275" w="19160500">
                <a:moveTo>
                  <a:pt x="0" y="0"/>
                </a:moveTo>
                <a:lnTo>
                  <a:pt x="19160500" y="0"/>
                </a:lnTo>
                <a:lnTo>
                  <a:pt x="19160500" y="10538275"/>
                </a:lnTo>
                <a:lnTo>
                  <a:pt x="0" y="10538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626825">
            <a:off x="7772416" y="4388555"/>
            <a:ext cx="9895362" cy="3438638"/>
          </a:xfrm>
          <a:custGeom>
            <a:avLst/>
            <a:gdLst/>
            <a:ahLst/>
            <a:cxnLst/>
            <a:rect r="r" b="b" t="t" l="l"/>
            <a:pathLst>
              <a:path h="3438638" w="9895362">
                <a:moveTo>
                  <a:pt x="9895362" y="0"/>
                </a:moveTo>
                <a:lnTo>
                  <a:pt x="0" y="0"/>
                </a:lnTo>
                <a:lnTo>
                  <a:pt x="0" y="3438638"/>
                </a:lnTo>
                <a:lnTo>
                  <a:pt x="9895362" y="3438638"/>
                </a:lnTo>
                <a:lnTo>
                  <a:pt x="9895362" y="0"/>
                </a:lnTo>
                <a:close/>
              </a:path>
            </a:pathLst>
          </a:custGeom>
          <a:blipFill>
            <a:blip r:embed="rId5"/>
            <a:stretch>
              <a:fillRect l="0" t="0" r="0" b="0"/>
            </a:stretch>
          </a:blipFill>
        </p:spPr>
      </p:sp>
      <p:grpSp>
        <p:nvGrpSpPr>
          <p:cNvPr name="Group 5" id="5"/>
          <p:cNvGrpSpPr/>
          <p:nvPr/>
        </p:nvGrpSpPr>
        <p:grpSpPr>
          <a:xfrm rot="0">
            <a:off x="9297103" y="6998255"/>
            <a:ext cx="338668" cy="338668"/>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8" id="8"/>
          <p:cNvGrpSpPr/>
          <p:nvPr/>
        </p:nvGrpSpPr>
        <p:grpSpPr>
          <a:xfrm rot="0">
            <a:off x="16434317" y="8919632"/>
            <a:ext cx="338668" cy="338668"/>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10" id="10"/>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1" id="11"/>
          <p:cNvGrpSpPr/>
          <p:nvPr/>
        </p:nvGrpSpPr>
        <p:grpSpPr>
          <a:xfrm rot="0">
            <a:off x="16920632" y="8919632"/>
            <a:ext cx="338668" cy="338668"/>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
        <p:nvSpPr>
          <p:cNvPr name="Freeform 14" id="14"/>
          <p:cNvSpPr/>
          <p:nvPr/>
        </p:nvSpPr>
        <p:spPr>
          <a:xfrm flipH="false" flipV="false" rot="0">
            <a:off x="8184015" y="-408346"/>
            <a:ext cx="10520991" cy="11103692"/>
          </a:xfrm>
          <a:custGeom>
            <a:avLst/>
            <a:gdLst/>
            <a:ahLst/>
            <a:cxnLst/>
            <a:rect r="r" b="b" t="t" l="l"/>
            <a:pathLst>
              <a:path h="11103692" w="10520991">
                <a:moveTo>
                  <a:pt x="0" y="0"/>
                </a:moveTo>
                <a:lnTo>
                  <a:pt x="10520991" y="0"/>
                </a:lnTo>
                <a:lnTo>
                  <a:pt x="10520991" y="11103692"/>
                </a:lnTo>
                <a:lnTo>
                  <a:pt x="0" y="11103692"/>
                </a:lnTo>
                <a:lnTo>
                  <a:pt x="0" y="0"/>
                </a:lnTo>
                <a:close/>
              </a:path>
            </a:pathLst>
          </a:custGeom>
          <a:blipFill>
            <a:blip r:embed="rId6"/>
            <a:stretch>
              <a:fillRect l="0" t="0" r="0" b="0"/>
            </a:stretch>
          </a:blipFill>
        </p:spPr>
      </p:sp>
      <p:sp>
        <p:nvSpPr>
          <p:cNvPr name="TextBox 15" id="15"/>
          <p:cNvSpPr txBox="true"/>
          <p:nvPr/>
        </p:nvSpPr>
        <p:spPr>
          <a:xfrm rot="0">
            <a:off x="324407" y="4330065"/>
            <a:ext cx="7554968" cy="1684020"/>
          </a:xfrm>
          <a:prstGeom prst="rect">
            <a:avLst/>
          </a:prstGeom>
        </p:spPr>
        <p:txBody>
          <a:bodyPr anchor="t" rtlCol="false" tIns="0" lIns="0" bIns="0" rIns="0">
            <a:spAutoFit/>
          </a:bodyPr>
          <a:lstStyle/>
          <a:p>
            <a:pPr>
              <a:lnSpc>
                <a:spcPts val="6540"/>
              </a:lnSpc>
            </a:pPr>
            <a:r>
              <a:rPr lang="en-US" sz="6000">
                <a:solidFill>
                  <a:srgbClr val="FFFFFF"/>
                </a:solidFill>
                <a:latin typeface="Lato Bold"/>
              </a:rPr>
              <a:t>PYTHON IMPLEMENTATION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30758" y="388013"/>
            <a:ext cx="6826484" cy="1362075"/>
          </a:xfrm>
          <a:prstGeom prst="rect">
            <a:avLst/>
          </a:prstGeom>
        </p:spPr>
        <p:txBody>
          <a:bodyPr anchor="t" rtlCol="false" tIns="0" lIns="0" bIns="0" rIns="0">
            <a:spAutoFit/>
          </a:bodyPr>
          <a:lstStyle/>
          <a:p>
            <a:pPr algn="ctr">
              <a:lnSpc>
                <a:spcPts val="5175"/>
              </a:lnSpc>
            </a:pPr>
            <a:r>
              <a:rPr lang="en-US" sz="4500">
                <a:solidFill>
                  <a:srgbClr val="000000"/>
                </a:solidFill>
                <a:latin typeface="Poppins Bold"/>
              </a:rPr>
              <a:t>K-NEAREST NEIGHBORS (KNN)</a:t>
            </a:r>
          </a:p>
        </p:txBody>
      </p:sp>
      <p:grpSp>
        <p:nvGrpSpPr>
          <p:cNvPr name="Group 3" id="3"/>
          <p:cNvGrpSpPr/>
          <p:nvPr/>
        </p:nvGrpSpPr>
        <p:grpSpPr>
          <a:xfrm rot="0">
            <a:off x="9421074" y="5461426"/>
            <a:ext cx="4231654" cy="4254074"/>
            <a:chOff x="0" y="0"/>
            <a:chExt cx="808516" cy="812800"/>
          </a:xfrm>
        </p:grpSpPr>
        <p:sp>
          <p:nvSpPr>
            <p:cNvPr name="Freeform 4" id="4"/>
            <p:cNvSpPr/>
            <p:nvPr/>
          </p:nvSpPr>
          <p:spPr>
            <a:xfrm flipH="false" flipV="false" rot="0">
              <a:off x="0" y="0"/>
              <a:ext cx="808516" cy="812800"/>
            </a:xfrm>
            <a:custGeom>
              <a:avLst/>
              <a:gdLst/>
              <a:ahLst/>
              <a:cxnLst/>
              <a:rect r="r" b="b" t="t" l="l"/>
              <a:pathLst>
                <a:path h="812800" w="808516">
                  <a:moveTo>
                    <a:pt x="16466" y="0"/>
                  </a:moveTo>
                  <a:lnTo>
                    <a:pt x="792051" y="0"/>
                  </a:lnTo>
                  <a:cubicBezTo>
                    <a:pt x="801144" y="0"/>
                    <a:pt x="808516" y="7372"/>
                    <a:pt x="808516" y="16466"/>
                  </a:cubicBezTo>
                  <a:lnTo>
                    <a:pt x="808516" y="796334"/>
                  </a:lnTo>
                  <a:cubicBezTo>
                    <a:pt x="808516" y="805428"/>
                    <a:pt x="801144" y="812800"/>
                    <a:pt x="792051" y="812800"/>
                  </a:cubicBezTo>
                  <a:lnTo>
                    <a:pt x="16466" y="812800"/>
                  </a:lnTo>
                  <a:cubicBezTo>
                    <a:pt x="7372" y="812800"/>
                    <a:pt x="0" y="805428"/>
                    <a:pt x="0" y="796334"/>
                  </a:cubicBezTo>
                  <a:lnTo>
                    <a:pt x="0" y="16466"/>
                  </a:lnTo>
                  <a:cubicBezTo>
                    <a:pt x="0" y="7372"/>
                    <a:pt x="7372" y="0"/>
                    <a:pt x="16466" y="0"/>
                  </a:cubicBezTo>
                  <a:close/>
                </a:path>
              </a:pathLst>
            </a:custGeom>
            <a:solidFill>
              <a:srgbClr val="043459"/>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0654731" y="1750088"/>
            <a:ext cx="1764342" cy="1764342"/>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9" id="9"/>
          <p:cNvSpPr/>
          <p:nvPr/>
        </p:nvSpPr>
        <p:spPr>
          <a:xfrm flipH="false" flipV="false" rot="0">
            <a:off x="11141967" y="2140938"/>
            <a:ext cx="829105" cy="982643"/>
          </a:xfrm>
          <a:custGeom>
            <a:avLst/>
            <a:gdLst/>
            <a:ahLst/>
            <a:cxnLst/>
            <a:rect r="r" b="b" t="t" l="l"/>
            <a:pathLst>
              <a:path h="982643" w="829105">
                <a:moveTo>
                  <a:pt x="0" y="0"/>
                </a:moveTo>
                <a:lnTo>
                  <a:pt x="829105" y="0"/>
                </a:lnTo>
                <a:lnTo>
                  <a:pt x="829105" y="982643"/>
                </a:lnTo>
                <a:lnTo>
                  <a:pt x="0" y="9826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1157103" y="3690026"/>
            <a:ext cx="703521" cy="703521"/>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TextBox 13" id="13"/>
          <p:cNvSpPr txBox="true"/>
          <p:nvPr/>
        </p:nvSpPr>
        <p:spPr>
          <a:xfrm rot="0">
            <a:off x="11303408" y="3878488"/>
            <a:ext cx="410911" cy="315979"/>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3</a:t>
            </a:r>
          </a:p>
        </p:txBody>
      </p:sp>
      <p:sp>
        <p:nvSpPr>
          <p:cNvPr name="TextBox 14" id="14"/>
          <p:cNvSpPr txBox="true"/>
          <p:nvPr/>
        </p:nvSpPr>
        <p:spPr>
          <a:xfrm rot="0">
            <a:off x="9421074" y="5481151"/>
            <a:ext cx="4231654" cy="2971800"/>
          </a:xfrm>
          <a:prstGeom prst="rect">
            <a:avLst/>
          </a:prstGeom>
        </p:spPr>
        <p:txBody>
          <a:bodyPr anchor="t" rtlCol="false" tIns="0" lIns="0" bIns="0" rIns="0">
            <a:spAutoFit/>
          </a:bodyPr>
          <a:lstStyle/>
          <a:p>
            <a:pPr marL="647700" indent="-323850" lvl="1">
              <a:lnSpc>
                <a:spcPts val="3900"/>
              </a:lnSpc>
              <a:buFont typeface="Arial"/>
              <a:buChar char="•"/>
            </a:pPr>
            <a:r>
              <a:rPr lang="en-US" sz="3000">
                <a:solidFill>
                  <a:srgbClr val="FFFFFF"/>
                </a:solidFill>
                <a:latin typeface="Lato"/>
              </a:rPr>
              <a:t>applicable to both regression and classification</a:t>
            </a:r>
          </a:p>
          <a:p>
            <a:pPr marL="647700" indent="-323850" lvl="1">
              <a:lnSpc>
                <a:spcPts val="3900"/>
              </a:lnSpc>
              <a:buFont typeface="Arial"/>
              <a:buChar char="•"/>
            </a:pPr>
            <a:r>
              <a:rPr lang="en-US" sz="3000">
                <a:solidFill>
                  <a:srgbClr val="FFFFFF"/>
                </a:solidFill>
                <a:latin typeface="Lato"/>
              </a:rPr>
              <a:t>commonly used as a classification algorithm.</a:t>
            </a:r>
          </a:p>
        </p:txBody>
      </p:sp>
      <p:sp>
        <p:nvSpPr>
          <p:cNvPr name="TextBox 15" id="15"/>
          <p:cNvSpPr txBox="true"/>
          <p:nvPr/>
        </p:nvSpPr>
        <p:spPr>
          <a:xfrm rot="0">
            <a:off x="9421074" y="4420043"/>
            <a:ext cx="4119694" cy="927779"/>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Primarily a classification algorithm</a:t>
            </a:r>
          </a:p>
        </p:txBody>
      </p:sp>
      <p:grpSp>
        <p:nvGrpSpPr>
          <p:cNvPr name="Group 16" id="16"/>
          <p:cNvGrpSpPr/>
          <p:nvPr/>
        </p:nvGrpSpPr>
        <p:grpSpPr>
          <a:xfrm rot="0">
            <a:off x="213244" y="5461426"/>
            <a:ext cx="4189492" cy="4254074"/>
            <a:chOff x="0" y="0"/>
            <a:chExt cx="800461" cy="812800"/>
          </a:xfrm>
        </p:grpSpPr>
        <p:sp>
          <p:nvSpPr>
            <p:cNvPr name="Freeform 17" id="17"/>
            <p:cNvSpPr/>
            <p:nvPr/>
          </p:nvSpPr>
          <p:spPr>
            <a:xfrm flipH="false" flipV="false" rot="0">
              <a:off x="0" y="0"/>
              <a:ext cx="800461" cy="812800"/>
            </a:xfrm>
            <a:custGeom>
              <a:avLst/>
              <a:gdLst/>
              <a:ahLst/>
              <a:cxnLst/>
              <a:rect r="r" b="b" t="t" l="l"/>
              <a:pathLst>
                <a:path h="812800" w="800461">
                  <a:moveTo>
                    <a:pt x="16631" y="0"/>
                  </a:moveTo>
                  <a:lnTo>
                    <a:pt x="783829" y="0"/>
                  </a:lnTo>
                  <a:cubicBezTo>
                    <a:pt x="793015" y="0"/>
                    <a:pt x="800461" y="7446"/>
                    <a:pt x="800461" y="16631"/>
                  </a:cubicBezTo>
                  <a:lnTo>
                    <a:pt x="800461" y="796169"/>
                  </a:lnTo>
                  <a:cubicBezTo>
                    <a:pt x="800461" y="805354"/>
                    <a:pt x="793015" y="812800"/>
                    <a:pt x="783829" y="812800"/>
                  </a:cubicBezTo>
                  <a:lnTo>
                    <a:pt x="16631" y="812800"/>
                  </a:lnTo>
                  <a:cubicBezTo>
                    <a:pt x="7446" y="812800"/>
                    <a:pt x="0" y="805354"/>
                    <a:pt x="0" y="796169"/>
                  </a:cubicBezTo>
                  <a:lnTo>
                    <a:pt x="0" y="16631"/>
                  </a:lnTo>
                  <a:cubicBezTo>
                    <a:pt x="0" y="7446"/>
                    <a:pt x="7446" y="0"/>
                    <a:pt x="16631" y="0"/>
                  </a:cubicBezTo>
                  <a:close/>
                </a:path>
              </a:pathLst>
            </a:custGeom>
            <a:solidFill>
              <a:srgbClr val="043459"/>
            </a:solidFill>
          </p:spPr>
        </p:sp>
        <p:sp>
          <p:nvSpPr>
            <p:cNvPr name="TextBox 18" id="18"/>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1903533" y="3714516"/>
            <a:ext cx="703521" cy="703521"/>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2" id="22"/>
          <p:cNvGrpSpPr/>
          <p:nvPr/>
        </p:nvGrpSpPr>
        <p:grpSpPr>
          <a:xfrm rot="0">
            <a:off x="1401161" y="1774579"/>
            <a:ext cx="1764342" cy="1764342"/>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25" id="25"/>
          <p:cNvSpPr/>
          <p:nvPr/>
        </p:nvSpPr>
        <p:spPr>
          <a:xfrm flipH="false" flipV="false" rot="0">
            <a:off x="1840593" y="2241682"/>
            <a:ext cx="885478" cy="830135"/>
          </a:xfrm>
          <a:custGeom>
            <a:avLst/>
            <a:gdLst/>
            <a:ahLst/>
            <a:cxnLst/>
            <a:rect r="r" b="b" t="t" l="l"/>
            <a:pathLst>
              <a:path h="830135" w="885478">
                <a:moveTo>
                  <a:pt x="0" y="0"/>
                </a:moveTo>
                <a:lnTo>
                  <a:pt x="885478" y="0"/>
                </a:lnTo>
                <a:lnTo>
                  <a:pt x="885478" y="830136"/>
                </a:lnTo>
                <a:lnTo>
                  <a:pt x="0" y="830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2049838" y="3903525"/>
            <a:ext cx="410911" cy="315979"/>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1</a:t>
            </a:r>
          </a:p>
        </p:txBody>
      </p:sp>
      <p:sp>
        <p:nvSpPr>
          <p:cNvPr name="TextBox 27" id="27"/>
          <p:cNvSpPr txBox="true"/>
          <p:nvPr/>
        </p:nvSpPr>
        <p:spPr>
          <a:xfrm rot="0">
            <a:off x="221867" y="5557351"/>
            <a:ext cx="4066853" cy="3026470"/>
          </a:xfrm>
          <a:prstGeom prst="rect">
            <a:avLst/>
          </a:prstGeom>
        </p:spPr>
        <p:txBody>
          <a:bodyPr anchor="t" rtlCol="false" tIns="0" lIns="0" bIns="0" rIns="0">
            <a:spAutoFit/>
          </a:bodyPr>
          <a:lstStyle/>
          <a:p>
            <a:pPr marL="655215" indent="-327607" lvl="1">
              <a:lnSpc>
                <a:spcPts val="4036"/>
              </a:lnSpc>
              <a:buFont typeface="Arial"/>
              <a:buChar char="•"/>
            </a:pPr>
            <a:r>
              <a:rPr lang="en-US" sz="3034">
                <a:solidFill>
                  <a:srgbClr val="FFFFFF"/>
                </a:solidFill>
                <a:latin typeface="Lato"/>
              </a:rPr>
              <a:t>Non-parametric, supervised learning classifier </a:t>
            </a:r>
          </a:p>
          <a:p>
            <a:pPr marL="655215" indent="-327607" lvl="1">
              <a:lnSpc>
                <a:spcPts val="4036"/>
              </a:lnSpc>
              <a:buFont typeface="Arial"/>
              <a:buChar char="•"/>
            </a:pPr>
            <a:r>
              <a:rPr lang="en-US" sz="3034">
                <a:solidFill>
                  <a:srgbClr val="FFFFFF"/>
                </a:solidFill>
                <a:latin typeface="Lato"/>
              </a:rPr>
              <a:t>used for classification or regression tasks.</a:t>
            </a:r>
          </a:p>
        </p:txBody>
      </p:sp>
      <p:sp>
        <p:nvSpPr>
          <p:cNvPr name="TextBox 28" id="28"/>
          <p:cNvSpPr txBox="true"/>
          <p:nvPr/>
        </p:nvSpPr>
        <p:spPr>
          <a:xfrm rot="0">
            <a:off x="213244" y="4699679"/>
            <a:ext cx="4066853" cy="470579"/>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KNN</a:t>
            </a:r>
          </a:p>
        </p:txBody>
      </p:sp>
      <p:grpSp>
        <p:nvGrpSpPr>
          <p:cNvPr name="Group 29" id="29"/>
          <p:cNvGrpSpPr/>
          <p:nvPr/>
        </p:nvGrpSpPr>
        <p:grpSpPr>
          <a:xfrm rot="0">
            <a:off x="4887661" y="5414476"/>
            <a:ext cx="4256339" cy="4254074"/>
            <a:chOff x="0" y="0"/>
            <a:chExt cx="813233" cy="812800"/>
          </a:xfrm>
        </p:grpSpPr>
        <p:sp>
          <p:nvSpPr>
            <p:cNvPr name="Freeform 30" id="30"/>
            <p:cNvSpPr/>
            <p:nvPr/>
          </p:nvSpPr>
          <p:spPr>
            <a:xfrm flipH="false" flipV="false" rot="0">
              <a:off x="0" y="0"/>
              <a:ext cx="813233" cy="812800"/>
            </a:xfrm>
            <a:custGeom>
              <a:avLst/>
              <a:gdLst/>
              <a:ahLst/>
              <a:cxnLst/>
              <a:rect r="r" b="b" t="t" l="l"/>
              <a:pathLst>
                <a:path h="812800" w="813233">
                  <a:moveTo>
                    <a:pt x="16370" y="0"/>
                  </a:moveTo>
                  <a:lnTo>
                    <a:pt x="796862" y="0"/>
                  </a:lnTo>
                  <a:cubicBezTo>
                    <a:pt x="801204" y="0"/>
                    <a:pt x="805368" y="1725"/>
                    <a:pt x="808438" y="4795"/>
                  </a:cubicBezTo>
                  <a:cubicBezTo>
                    <a:pt x="811508" y="7865"/>
                    <a:pt x="813233" y="12029"/>
                    <a:pt x="813233" y="16370"/>
                  </a:cubicBezTo>
                  <a:lnTo>
                    <a:pt x="813233" y="796430"/>
                  </a:lnTo>
                  <a:cubicBezTo>
                    <a:pt x="813233" y="800771"/>
                    <a:pt x="811508" y="804935"/>
                    <a:pt x="808438" y="808005"/>
                  </a:cubicBezTo>
                  <a:cubicBezTo>
                    <a:pt x="805368" y="811075"/>
                    <a:pt x="801204" y="812800"/>
                    <a:pt x="796862" y="812800"/>
                  </a:cubicBezTo>
                  <a:lnTo>
                    <a:pt x="16370" y="812800"/>
                  </a:lnTo>
                  <a:cubicBezTo>
                    <a:pt x="12029" y="812800"/>
                    <a:pt x="7865" y="811075"/>
                    <a:pt x="4795" y="808005"/>
                  </a:cubicBezTo>
                  <a:cubicBezTo>
                    <a:pt x="1725" y="804935"/>
                    <a:pt x="0" y="800771"/>
                    <a:pt x="0" y="796430"/>
                  </a:cubicBezTo>
                  <a:lnTo>
                    <a:pt x="0" y="16370"/>
                  </a:lnTo>
                  <a:cubicBezTo>
                    <a:pt x="0" y="12029"/>
                    <a:pt x="1725" y="7865"/>
                    <a:pt x="4795" y="4795"/>
                  </a:cubicBezTo>
                  <a:cubicBezTo>
                    <a:pt x="7865" y="1725"/>
                    <a:pt x="12029" y="0"/>
                    <a:pt x="16370" y="0"/>
                  </a:cubicBezTo>
                  <a:close/>
                </a:path>
              </a:pathLst>
            </a:custGeom>
            <a:solidFill>
              <a:srgbClr val="043459"/>
            </a:solidFill>
          </p:spPr>
        </p:sp>
        <p:sp>
          <p:nvSpPr>
            <p:cNvPr name="TextBox 31" id="31"/>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32" id="32"/>
          <p:cNvGrpSpPr/>
          <p:nvPr/>
        </p:nvGrpSpPr>
        <p:grpSpPr>
          <a:xfrm rot="0">
            <a:off x="6492471" y="3729520"/>
            <a:ext cx="766702" cy="766702"/>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34" id="34"/>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35" id="35"/>
          <p:cNvGrpSpPr/>
          <p:nvPr/>
        </p:nvGrpSpPr>
        <p:grpSpPr>
          <a:xfrm rot="0">
            <a:off x="6012345" y="1774579"/>
            <a:ext cx="1764342" cy="1764342"/>
            <a:chOff x="0" y="0"/>
            <a:chExt cx="812800" cy="812800"/>
          </a:xfrm>
        </p:grpSpPr>
        <p:sp>
          <p:nvSpPr>
            <p:cNvPr name="Freeform 36" id="3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37" id="37"/>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38" id="38"/>
          <p:cNvSpPr/>
          <p:nvPr/>
        </p:nvSpPr>
        <p:spPr>
          <a:xfrm flipH="false" flipV="false" rot="0">
            <a:off x="6492471" y="2254705"/>
            <a:ext cx="804090" cy="804090"/>
          </a:xfrm>
          <a:custGeom>
            <a:avLst/>
            <a:gdLst/>
            <a:ahLst/>
            <a:cxnLst/>
            <a:rect r="r" b="b" t="t" l="l"/>
            <a:pathLst>
              <a:path h="804090" w="804090">
                <a:moveTo>
                  <a:pt x="0" y="0"/>
                </a:moveTo>
                <a:lnTo>
                  <a:pt x="804090" y="0"/>
                </a:lnTo>
                <a:lnTo>
                  <a:pt x="804090" y="804090"/>
                </a:lnTo>
                <a:lnTo>
                  <a:pt x="0" y="804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6651915" y="3935763"/>
            <a:ext cx="447814" cy="343501"/>
          </a:xfrm>
          <a:prstGeom prst="rect">
            <a:avLst/>
          </a:prstGeom>
        </p:spPr>
        <p:txBody>
          <a:bodyPr anchor="t" rtlCol="false" tIns="0" lIns="0" bIns="0" rIns="0">
            <a:spAutoFit/>
          </a:bodyPr>
          <a:lstStyle/>
          <a:p>
            <a:pPr algn="ctr">
              <a:lnSpc>
                <a:spcPts val="2769"/>
              </a:lnSpc>
            </a:pPr>
            <a:r>
              <a:rPr lang="en-US" sz="2251">
                <a:solidFill>
                  <a:srgbClr val="FFFFFF"/>
                </a:solidFill>
                <a:latin typeface="Lato Bold"/>
              </a:rPr>
              <a:t>2</a:t>
            </a:r>
          </a:p>
        </p:txBody>
      </p:sp>
      <p:sp>
        <p:nvSpPr>
          <p:cNvPr name="TextBox 40" id="40"/>
          <p:cNvSpPr txBox="true"/>
          <p:nvPr/>
        </p:nvSpPr>
        <p:spPr>
          <a:xfrm rot="0">
            <a:off x="4783736" y="5557351"/>
            <a:ext cx="4256339" cy="2518410"/>
          </a:xfrm>
          <a:prstGeom prst="rect">
            <a:avLst/>
          </a:prstGeom>
        </p:spPr>
        <p:txBody>
          <a:bodyPr anchor="t" rtlCol="false" tIns="0" lIns="0" bIns="0" rIns="0">
            <a:spAutoFit/>
          </a:bodyPr>
          <a:lstStyle/>
          <a:p>
            <a:pPr marL="647700" indent="-323850" lvl="1">
              <a:lnSpc>
                <a:spcPts val="4020"/>
              </a:lnSpc>
              <a:buFont typeface="Arial"/>
              <a:buChar char="•"/>
            </a:pPr>
            <a:r>
              <a:rPr lang="en-US" sz="3000">
                <a:solidFill>
                  <a:srgbClr val="FFFFFF"/>
                </a:solidFill>
                <a:latin typeface="Lato"/>
              </a:rPr>
              <a:t>KNN uses the proximity of data points to make predictions or classifications.</a:t>
            </a:r>
          </a:p>
        </p:txBody>
      </p:sp>
      <p:sp>
        <p:nvSpPr>
          <p:cNvPr name="TextBox 41" id="41"/>
          <p:cNvSpPr txBox="true"/>
          <p:nvPr/>
        </p:nvSpPr>
        <p:spPr>
          <a:xfrm rot="0">
            <a:off x="5428094" y="4471079"/>
            <a:ext cx="3199051" cy="927779"/>
          </a:xfrm>
          <a:prstGeom prst="rect">
            <a:avLst/>
          </a:prstGeom>
        </p:spPr>
        <p:txBody>
          <a:bodyPr anchor="t" rtlCol="false" tIns="0" lIns="0" bIns="0" rIns="0">
            <a:spAutoFit/>
          </a:bodyPr>
          <a:lstStyle/>
          <a:p>
            <a:pPr>
              <a:lnSpc>
                <a:spcPts val="3611"/>
              </a:lnSpc>
            </a:pPr>
            <a:r>
              <a:rPr lang="en-US" sz="3034">
                <a:solidFill>
                  <a:srgbClr val="000000"/>
                </a:solidFill>
                <a:latin typeface="Lato Bold"/>
              </a:rPr>
              <a:t>Proximity-based approach</a:t>
            </a:r>
          </a:p>
        </p:txBody>
      </p:sp>
      <p:grpSp>
        <p:nvGrpSpPr>
          <p:cNvPr name="Group 42" id="42"/>
          <p:cNvGrpSpPr/>
          <p:nvPr/>
        </p:nvGrpSpPr>
        <p:grpSpPr>
          <a:xfrm rot="0">
            <a:off x="14095005" y="5461426"/>
            <a:ext cx="3997141" cy="4254074"/>
            <a:chOff x="0" y="0"/>
            <a:chExt cx="763709" cy="812800"/>
          </a:xfrm>
        </p:grpSpPr>
        <p:sp>
          <p:nvSpPr>
            <p:cNvPr name="Freeform 43" id="43"/>
            <p:cNvSpPr/>
            <p:nvPr/>
          </p:nvSpPr>
          <p:spPr>
            <a:xfrm flipH="false" flipV="false" rot="0">
              <a:off x="0" y="0"/>
              <a:ext cx="763709" cy="812800"/>
            </a:xfrm>
            <a:custGeom>
              <a:avLst/>
              <a:gdLst/>
              <a:ahLst/>
              <a:cxnLst/>
              <a:rect r="r" b="b" t="t" l="l"/>
              <a:pathLst>
                <a:path h="812800" w="763709">
                  <a:moveTo>
                    <a:pt x="17432" y="0"/>
                  </a:moveTo>
                  <a:lnTo>
                    <a:pt x="746277" y="0"/>
                  </a:lnTo>
                  <a:cubicBezTo>
                    <a:pt x="755905" y="0"/>
                    <a:pt x="763709" y="7804"/>
                    <a:pt x="763709" y="17432"/>
                  </a:cubicBezTo>
                  <a:lnTo>
                    <a:pt x="763709" y="795368"/>
                  </a:lnTo>
                  <a:cubicBezTo>
                    <a:pt x="763709" y="799991"/>
                    <a:pt x="761873" y="804425"/>
                    <a:pt x="758604" y="807694"/>
                  </a:cubicBezTo>
                  <a:cubicBezTo>
                    <a:pt x="755335" y="810963"/>
                    <a:pt x="750901" y="812800"/>
                    <a:pt x="746277" y="812800"/>
                  </a:cubicBezTo>
                  <a:lnTo>
                    <a:pt x="17432" y="812800"/>
                  </a:lnTo>
                  <a:cubicBezTo>
                    <a:pt x="12809" y="812800"/>
                    <a:pt x="8375" y="810963"/>
                    <a:pt x="5106" y="807694"/>
                  </a:cubicBezTo>
                  <a:cubicBezTo>
                    <a:pt x="1837" y="804425"/>
                    <a:pt x="0" y="799991"/>
                    <a:pt x="0" y="795368"/>
                  </a:cubicBezTo>
                  <a:lnTo>
                    <a:pt x="0" y="17432"/>
                  </a:lnTo>
                  <a:cubicBezTo>
                    <a:pt x="0" y="12809"/>
                    <a:pt x="1837" y="8375"/>
                    <a:pt x="5106" y="5106"/>
                  </a:cubicBezTo>
                  <a:cubicBezTo>
                    <a:pt x="8375" y="1837"/>
                    <a:pt x="12809" y="0"/>
                    <a:pt x="17432" y="0"/>
                  </a:cubicBezTo>
                  <a:close/>
                </a:path>
              </a:pathLst>
            </a:custGeom>
            <a:solidFill>
              <a:srgbClr val="043459"/>
            </a:solidFill>
          </p:spPr>
        </p:sp>
        <p:sp>
          <p:nvSpPr>
            <p:cNvPr name="TextBox 44" id="44"/>
            <p:cNvSpPr txBox="true"/>
            <p:nvPr/>
          </p:nvSpPr>
          <p:spPr>
            <a:xfrm>
              <a:off x="0" y="-66675"/>
              <a:ext cx="812800" cy="879475"/>
            </a:xfrm>
            <a:prstGeom prst="rect">
              <a:avLst/>
            </a:prstGeom>
          </p:spPr>
          <p:txBody>
            <a:bodyPr anchor="ctr" rtlCol="false" tIns="50800" lIns="50800" bIns="50800" rIns="50800"/>
            <a:lstStyle/>
            <a:p>
              <a:pPr algn="ctr">
                <a:lnSpc>
                  <a:spcPts val="3639"/>
                </a:lnSpc>
              </a:pPr>
            </a:p>
          </p:txBody>
        </p:sp>
      </p:grpSp>
      <p:grpSp>
        <p:nvGrpSpPr>
          <p:cNvPr name="Group 45" id="45"/>
          <p:cNvGrpSpPr/>
          <p:nvPr/>
        </p:nvGrpSpPr>
        <p:grpSpPr>
          <a:xfrm rot="0">
            <a:off x="15827532" y="3701556"/>
            <a:ext cx="703521" cy="703521"/>
            <a:chOff x="0" y="0"/>
            <a:chExt cx="812800" cy="812800"/>
          </a:xfrm>
        </p:grpSpPr>
        <p:sp>
          <p:nvSpPr>
            <p:cNvPr name="Freeform 46" id="4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47" id="47"/>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48" id="48"/>
          <p:cNvGrpSpPr/>
          <p:nvPr/>
        </p:nvGrpSpPr>
        <p:grpSpPr>
          <a:xfrm rot="0">
            <a:off x="15211404" y="1750088"/>
            <a:ext cx="1764342" cy="1764342"/>
            <a:chOff x="0" y="0"/>
            <a:chExt cx="812800" cy="812800"/>
          </a:xfrm>
        </p:grpSpPr>
        <p:sp>
          <p:nvSpPr>
            <p:cNvPr name="Freeform 49" id="4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p:spPr>
        </p:sp>
        <p:sp>
          <p:nvSpPr>
            <p:cNvPr name="TextBox 50" id="50"/>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51" id="51"/>
          <p:cNvSpPr/>
          <p:nvPr/>
        </p:nvSpPr>
        <p:spPr>
          <a:xfrm flipH="false" flipV="false" rot="0">
            <a:off x="15628059" y="2165576"/>
            <a:ext cx="931033" cy="933366"/>
          </a:xfrm>
          <a:custGeom>
            <a:avLst/>
            <a:gdLst/>
            <a:ahLst/>
            <a:cxnLst/>
            <a:rect r="r" b="b" t="t" l="l"/>
            <a:pathLst>
              <a:path h="933366" w="931033">
                <a:moveTo>
                  <a:pt x="0" y="0"/>
                </a:moveTo>
                <a:lnTo>
                  <a:pt x="931033" y="0"/>
                </a:lnTo>
                <a:lnTo>
                  <a:pt x="931033" y="933366"/>
                </a:lnTo>
                <a:lnTo>
                  <a:pt x="0" y="933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2" id="52"/>
          <p:cNvSpPr txBox="true"/>
          <p:nvPr/>
        </p:nvSpPr>
        <p:spPr>
          <a:xfrm rot="0">
            <a:off x="15973837" y="3913563"/>
            <a:ext cx="410911" cy="315979"/>
          </a:xfrm>
          <a:prstGeom prst="rect">
            <a:avLst/>
          </a:prstGeom>
        </p:spPr>
        <p:txBody>
          <a:bodyPr anchor="t" rtlCol="false" tIns="0" lIns="0" bIns="0" rIns="0">
            <a:spAutoFit/>
          </a:bodyPr>
          <a:lstStyle/>
          <a:p>
            <a:pPr algn="ctr">
              <a:lnSpc>
                <a:spcPts val="2540"/>
              </a:lnSpc>
            </a:pPr>
            <a:r>
              <a:rPr lang="en-US" sz="2065">
                <a:solidFill>
                  <a:srgbClr val="FFFFFF"/>
                </a:solidFill>
                <a:latin typeface="Lato Bold"/>
              </a:rPr>
              <a:t>4</a:t>
            </a:r>
          </a:p>
        </p:txBody>
      </p:sp>
      <p:sp>
        <p:nvSpPr>
          <p:cNvPr name="TextBox 53" id="53"/>
          <p:cNvSpPr txBox="true"/>
          <p:nvPr/>
        </p:nvSpPr>
        <p:spPr>
          <a:xfrm rot="0">
            <a:off x="14139410" y="5519251"/>
            <a:ext cx="3874801" cy="2242185"/>
          </a:xfrm>
          <a:prstGeom prst="rect">
            <a:avLst/>
          </a:prstGeom>
        </p:spPr>
        <p:txBody>
          <a:bodyPr anchor="t" rtlCol="false" tIns="0" lIns="0" bIns="0" rIns="0">
            <a:spAutoFit/>
          </a:bodyPr>
          <a:lstStyle/>
          <a:p>
            <a:pPr marL="647700" indent="-323850" lvl="1">
              <a:lnSpc>
                <a:spcPts val="3569"/>
              </a:lnSpc>
              <a:buFont typeface="Arial"/>
              <a:buChar char="•"/>
            </a:pPr>
            <a:r>
              <a:rPr lang="en-US" sz="3000">
                <a:solidFill>
                  <a:srgbClr val="FFFFFF"/>
                </a:solidFill>
                <a:latin typeface="Lato"/>
              </a:rPr>
              <a:t>KNN assumes that similar data points are located near each other in the feature space</a:t>
            </a:r>
          </a:p>
        </p:txBody>
      </p:sp>
      <p:sp>
        <p:nvSpPr>
          <p:cNvPr name="TextBox 54" id="54"/>
          <p:cNvSpPr txBox="true"/>
          <p:nvPr/>
        </p:nvSpPr>
        <p:spPr>
          <a:xfrm rot="0">
            <a:off x="14033729" y="4420043"/>
            <a:ext cx="4058417" cy="927779"/>
          </a:xfrm>
          <a:prstGeom prst="rect">
            <a:avLst/>
          </a:prstGeom>
        </p:spPr>
        <p:txBody>
          <a:bodyPr anchor="t" rtlCol="false" tIns="0" lIns="0" bIns="0" rIns="0">
            <a:spAutoFit/>
          </a:bodyPr>
          <a:lstStyle/>
          <a:p>
            <a:pPr algn="ctr">
              <a:lnSpc>
                <a:spcPts val="3611"/>
              </a:lnSpc>
            </a:pPr>
            <a:r>
              <a:rPr lang="en-US" sz="3034">
                <a:solidFill>
                  <a:srgbClr val="000000"/>
                </a:solidFill>
                <a:latin typeface="Lato Bold"/>
              </a:rPr>
              <a:t>Assumption of similarity</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43459"/>
        </a:solidFill>
      </p:bgPr>
    </p:bg>
    <p:spTree>
      <p:nvGrpSpPr>
        <p:cNvPr id="1" name=""/>
        <p:cNvGrpSpPr/>
        <p:nvPr/>
      </p:nvGrpSpPr>
      <p:grpSpPr>
        <a:xfrm>
          <a:off x="0" y="0"/>
          <a:ext cx="0" cy="0"/>
          <a:chOff x="0" y="0"/>
          <a:chExt cx="0" cy="0"/>
        </a:xfrm>
      </p:grpSpPr>
      <p:sp>
        <p:nvSpPr>
          <p:cNvPr name="Freeform 2" id="2"/>
          <p:cNvSpPr/>
          <p:nvPr/>
        </p:nvSpPr>
        <p:spPr>
          <a:xfrm flipH="false" flipV="false" rot="0">
            <a:off x="-436250" y="3045705"/>
            <a:ext cx="19160500" cy="10538275"/>
          </a:xfrm>
          <a:custGeom>
            <a:avLst/>
            <a:gdLst/>
            <a:ahLst/>
            <a:cxnLst/>
            <a:rect r="r" b="b" t="t" l="l"/>
            <a:pathLst>
              <a:path h="10538275" w="19160500">
                <a:moveTo>
                  <a:pt x="0" y="0"/>
                </a:moveTo>
                <a:lnTo>
                  <a:pt x="19160500" y="0"/>
                </a:lnTo>
                <a:lnTo>
                  <a:pt x="19160500" y="10538275"/>
                </a:lnTo>
                <a:lnTo>
                  <a:pt x="0" y="10538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338668" cy="338668"/>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6" id="6"/>
          <p:cNvGrpSpPr/>
          <p:nvPr/>
        </p:nvGrpSpPr>
        <p:grpSpPr>
          <a:xfrm rot="0">
            <a:off x="1515015" y="1028700"/>
            <a:ext cx="338668" cy="338668"/>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
        <p:nvSpPr>
          <p:cNvPr name="Freeform 9" id="9"/>
          <p:cNvSpPr/>
          <p:nvPr/>
        </p:nvSpPr>
        <p:spPr>
          <a:xfrm flipH="true" flipV="false" rot="-626825">
            <a:off x="7772416" y="4388555"/>
            <a:ext cx="9895362" cy="3438638"/>
          </a:xfrm>
          <a:custGeom>
            <a:avLst/>
            <a:gdLst/>
            <a:ahLst/>
            <a:cxnLst/>
            <a:rect r="r" b="b" t="t" l="l"/>
            <a:pathLst>
              <a:path h="3438638" w="9895362">
                <a:moveTo>
                  <a:pt x="9895362" y="0"/>
                </a:moveTo>
                <a:lnTo>
                  <a:pt x="0" y="0"/>
                </a:lnTo>
                <a:lnTo>
                  <a:pt x="0" y="3438638"/>
                </a:lnTo>
                <a:lnTo>
                  <a:pt x="9895362" y="3438638"/>
                </a:lnTo>
                <a:lnTo>
                  <a:pt x="9895362" y="0"/>
                </a:lnTo>
                <a:close/>
              </a:path>
            </a:pathLst>
          </a:custGeom>
          <a:blipFill>
            <a:blip r:embed="rId4"/>
            <a:stretch>
              <a:fillRect l="0" t="0" r="0" b="0"/>
            </a:stretch>
          </a:blipFill>
        </p:spPr>
      </p:sp>
      <p:grpSp>
        <p:nvGrpSpPr>
          <p:cNvPr name="Group 10" id="10"/>
          <p:cNvGrpSpPr/>
          <p:nvPr/>
        </p:nvGrpSpPr>
        <p:grpSpPr>
          <a:xfrm rot="0">
            <a:off x="7317808" y="7957939"/>
            <a:ext cx="713807" cy="713807"/>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3" id="13"/>
          <p:cNvGrpSpPr/>
          <p:nvPr/>
        </p:nvGrpSpPr>
        <p:grpSpPr>
          <a:xfrm rot="0">
            <a:off x="9297103" y="6998255"/>
            <a:ext cx="338668" cy="338668"/>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6" id="16"/>
          <p:cNvGrpSpPr/>
          <p:nvPr/>
        </p:nvGrpSpPr>
        <p:grpSpPr>
          <a:xfrm rot="0">
            <a:off x="16434317" y="8919632"/>
            <a:ext cx="338668" cy="338668"/>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9" id="19"/>
          <p:cNvGrpSpPr/>
          <p:nvPr/>
        </p:nvGrpSpPr>
        <p:grpSpPr>
          <a:xfrm rot="0">
            <a:off x="16920632" y="8919632"/>
            <a:ext cx="338668" cy="338668"/>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
        <p:nvSpPr>
          <p:cNvPr name="Freeform 22" id="22"/>
          <p:cNvSpPr/>
          <p:nvPr/>
        </p:nvSpPr>
        <p:spPr>
          <a:xfrm flipH="false" flipV="false" rot="0">
            <a:off x="1224136" y="1635224"/>
            <a:ext cx="16145933" cy="8279966"/>
          </a:xfrm>
          <a:custGeom>
            <a:avLst/>
            <a:gdLst/>
            <a:ahLst/>
            <a:cxnLst/>
            <a:rect r="r" b="b" t="t" l="l"/>
            <a:pathLst>
              <a:path h="8279966" w="16145933">
                <a:moveTo>
                  <a:pt x="0" y="0"/>
                </a:moveTo>
                <a:lnTo>
                  <a:pt x="16145933" y="0"/>
                </a:lnTo>
                <a:lnTo>
                  <a:pt x="16145933" y="8279966"/>
                </a:lnTo>
                <a:lnTo>
                  <a:pt x="0" y="8279966"/>
                </a:lnTo>
                <a:lnTo>
                  <a:pt x="0" y="0"/>
                </a:lnTo>
                <a:close/>
              </a:path>
            </a:pathLst>
          </a:custGeom>
          <a:blipFill>
            <a:blip r:embed="rId5"/>
            <a:stretch>
              <a:fillRect l="0" t="0" r="0" b="0"/>
            </a:stretch>
          </a:blipFill>
        </p:spPr>
      </p:sp>
      <p:sp>
        <p:nvSpPr>
          <p:cNvPr name="TextBox 23" id="23"/>
          <p:cNvSpPr txBox="true"/>
          <p:nvPr/>
        </p:nvSpPr>
        <p:spPr>
          <a:xfrm rot="0">
            <a:off x="3710793" y="671195"/>
            <a:ext cx="10866414" cy="772160"/>
          </a:xfrm>
          <a:prstGeom prst="rect">
            <a:avLst/>
          </a:prstGeom>
        </p:spPr>
        <p:txBody>
          <a:bodyPr anchor="t" rtlCol="false" tIns="0" lIns="0" bIns="0" rIns="0">
            <a:spAutoFit/>
          </a:bodyPr>
          <a:lstStyle/>
          <a:p>
            <a:pPr algn="ctr">
              <a:lnSpc>
                <a:spcPts val="5994"/>
              </a:lnSpc>
            </a:pPr>
            <a:r>
              <a:rPr lang="en-US" sz="5499">
                <a:solidFill>
                  <a:srgbClr val="EEF3F9"/>
                </a:solidFill>
                <a:latin typeface="Lato Bold"/>
              </a:rPr>
              <a:t>PYTHON IMPLEMENTATION</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43459"/>
        </a:solidFill>
      </p:bgPr>
    </p:bg>
    <p:spTree>
      <p:nvGrpSpPr>
        <p:cNvPr id="1" name=""/>
        <p:cNvGrpSpPr/>
        <p:nvPr/>
      </p:nvGrpSpPr>
      <p:grpSpPr>
        <a:xfrm>
          <a:off x="0" y="0"/>
          <a:ext cx="0" cy="0"/>
          <a:chOff x="0" y="0"/>
          <a:chExt cx="0" cy="0"/>
        </a:xfrm>
      </p:grpSpPr>
      <p:sp>
        <p:nvSpPr>
          <p:cNvPr name="Freeform 2" id="2"/>
          <p:cNvSpPr/>
          <p:nvPr/>
        </p:nvSpPr>
        <p:spPr>
          <a:xfrm flipH="false" flipV="false" rot="0">
            <a:off x="-436250" y="3045705"/>
            <a:ext cx="19160500" cy="10538275"/>
          </a:xfrm>
          <a:custGeom>
            <a:avLst/>
            <a:gdLst/>
            <a:ahLst/>
            <a:cxnLst/>
            <a:rect r="r" b="b" t="t" l="l"/>
            <a:pathLst>
              <a:path h="10538275" w="19160500">
                <a:moveTo>
                  <a:pt x="0" y="0"/>
                </a:moveTo>
                <a:lnTo>
                  <a:pt x="19160500" y="0"/>
                </a:lnTo>
                <a:lnTo>
                  <a:pt x="19160500" y="10538275"/>
                </a:lnTo>
                <a:lnTo>
                  <a:pt x="0" y="10538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626825">
            <a:off x="7772416" y="4388555"/>
            <a:ext cx="9895362" cy="3438638"/>
          </a:xfrm>
          <a:custGeom>
            <a:avLst/>
            <a:gdLst/>
            <a:ahLst/>
            <a:cxnLst/>
            <a:rect r="r" b="b" t="t" l="l"/>
            <a:pathLst>
              <a:path h="3438638" w="9895362">
                <a:moveTo>
                  <a:pt x="9895362" y="0"/>
                </a:moveTo>
                <a:lnTo>
                  <a:pt x="0" y="0"/>
                </a:lnTo>
                <a:lnTo>
                  <a:pt x="0" y="3438638"/>
                </a:lnTo>
                <a:lnTo>
                  <a:pt x="9895362" y="3438638"/>
                </a:lnTo>
                <a:lnTo>
                  <a:pt x="9895362" y="0"/>
                </a:lnTo>
                <a:close/>
              </a:path>
            </a:pathLst>
          </a:custGeom>
          <a:blipFill>
            <a:blip r:embed="rId4"/>
            <a:stretch>
              <a:fillRect l="0" t="0" r="0" b="0"/>
            </a:stretch>
          </a:blipFill>
        </p:spPr>
      </p:sp>
      <p:grpSp>
        <p:nvGrpSpPr>
          <p:cNvPr name="Group 4" id="4"/>
          <p:cNvGrpSpPr/>
          <p:nvPr/>
        </p:nvGrpSpPr>
        <p:grpSpPr>
          <a:xfrm rot="0">
            <a:off x="7317808" y="7957939"/>
            <a:ext cx="713807" cy="713807"/>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7" id="7"/>
          <p:cNvGrpSpPr/>
          <p:nvPr/>
        </p:nvGrpSpPr>
        <p:grpSpPr>
          <a:xfrm rot="0">
            <a:off x="9297103" y="6998255"/>
            <a:ext cx="338668" cy="338668"/>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0" id="10"/>
          <p:cNvGrpSpPr/>
          <p:nvPr/>
        </p:nvGrpSpPr>
        <p:grpSpPr>
          <a:xfrm rot="0">
            <a:off x="16434317" y="8919632"/>
            <a:ext cx="338668" cy="338668"/>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3" id="13"/>
          <p:cNvGrpSpPr/>
          <p:nvPr/>
        </p:nvGrpSpPr>
        <p:grpSpPr>
          <a:xfrm rot="0">
            <a:off x="16920632" y="8919632"/>
            <a:ext cx="338668" cy="338668"/>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264AB"/>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
        <p:nvSpPr>
          <p:cNvPr name="Freeform 16" id="16"/>
          <p:cNvSpPr/>
          <p:nvPr/>
        </p:nvSpPr>
        <p:spPr>
          <a:xfrm flipH="false" flipV="false" rot="0">
            <a:off x="1028700" y="1367368"/>
            <a:ext cx="16444253" cy="8517280"/>
          </a:xfrm>
          <a:custGeom>
            <a:avLst/>
            <a:gdLst/>
            <a:ahLst/>
            <a:cxnLst/>
            <a:rect r="r" b="b" t="t" l="l"/>
            <a:pathLst>
              <a:path h="8517280" w="16444253">
                <a:moveTo>
                  <a:pt x="0" y="0"/>
                </a:moveTo>
                <a:lnTo>
                  <a:pt x="16444253" y="0"/>
                </a:lnTo>
                <a:lnTo>
                  <a:pt x="16444253" y="8517280"/>
                </a:lnTo>
                <a:lnTo>
                  <a:pt x="0" y="8517280"/>
                </a:lnTo>
                <a:lnTo>
                  <a:pt x="0" y="0"/>
                </a:lnTo>
                <a:close/>
              </a:path>
            </a:pathLst>
          </a:custGeom>
          <a:blipFill>
            <a:blip r:embed="rId5"/>
            <a:stretch>
              <a:fillRect l="0" t="0" r="0" b="0"/>
            </a:stretch>
          </a:blipFill>
        </p:spPr>
      </p:sp>
      <p:sp>
        <p:nvSpPr>
          <p:cNvPr name="TextBox 17" id="17"/>
          <p:cNvSpPr txBox="true"/>
          <p:nvPr/>
        </p:nvSpPr>
        <p:spPr>
          <a:xfrm rot="0">
            <a:off x="1853683" y="548421"/>
            <a:ext cx="14749967" cy="772160"/>
          </a:xfrm>
          <a:prstGeom prst="rect">
            <a:avLst/>
          </a:prstGeom>
        </p:spPr>
        <p:txBody>
          <a:bodyPr anchor="t" rtlCol="false" tIns="0" lIns="0" bIns="0" rIns="0">
            <a:spAutoFit/>
          </a:bodyPr>
          <a:lstStyle/>
          <a:p>
            <a:pPr algn="ctr">
              <a:lnSpc>
                <a:spcPts val="5994"/>
              </a:lnSpc>
            </a:pPr>
            <a:r>
              <a:rPr lang="en-US" sz="5499">
                <a:solidFill>
                  <a:srgbClr val="EEF3F9"/>
                </a:solidFill>
                <a:latin typeface="Lato Bold"/>
              </a:rPr>
              <a:t>PYTHON IMPLEMENTATION</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5000"/>
          </a:blip>
          <a:srcRect l="0" t="16486" r="21586" b="5099"/>
          <a:stretch>
            <a:fillRect/>
          </a:stretch>
        </p:blipFill>
        <p:spPr>
          <a:xfrm flipH="false" flipV="false">
            <a:off x="0" y="0"/>
            <a:ext cx="18288000" cy="10287000"/>
          </a:xfrm>
          <a:prstGeom prst="rect">
            <a:avLst/>
          </a:prstGeom>
        </p:spPr>
      </p:pic>
      <p:grpSp>
        <p:nvGrpSpPr>
          <p:cNvPr name="Group 3" id="3"/>
          <p:cNvGrpSpPr/>
          <p:nvPr/>
        </p:nvGrpSpPr>
        <p:grpSpPr>
          <a:xfrm rot="0">
            <a:off x="9810750" y="-1485776"/>
            <a:ext cx="13258553" cy="13258553"/>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324D"/>
            </a:solidFill>
            <a:ln w="571500">
              <a:solidFill>
                <a:srgbClr val="11324D"/>
              </a:solidFill>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6" id="6"/>
          <p:cNvGrpSpPr>
            <a:grpSpLocks noChangeAspect="true"/>
          </p:cNvGrpSpPr>
          <p:nvPr/>
        </p:nvGrpSpPr>
        <p:grpSpPr>
          <a:xfrm rot="0">
            <a:off x="10883424" y="-413081"/>
            <a:ext cx="11113206" cy="11113161"/>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7305" t="0" r="-12647" b="0"/>
              </a:stretch>
            </a:blipFill>
          </p:spPr>
        </p:sp>
      </p:grpSp>
      <p:sp>
        <p:nvSpPr>
          <p:cNvPr name="Freeform 8" id="8"/>
          <p:cNvSpPr/>
          <p:nvPr/>
        </p:nvSpPr>
        <p:spPr>
          <a:xfrm flipH="false" flipV="false" rot="0">
            <a:off x="8391064" y="5573345"/>
            <a:ext cx="4540522" cy="4540522"/>
          </a:xfrm>
          <a:custGeom>
            <a:avLst/>
            <a:gdLst/>
            <a:ahLst/>
            <a:cxnLst/>
            <a:rect r="r" b="b" t="t" l="l"/>
            <a:pathLst>
              <a:path h="4540522" w="4540522">
                <a:moveTo>
                  <a:pt x="0" y="0"/>
                </a:moveTo>
                <a:lnTo>
                  <a:pt x="4540522" y="0"/>
                </a:lnTo>
                <a:lnTo>
                  <a:pt x="4540522" y="4540522"/>
                </a:lnTo>
                <a:lnTo>
                  <a:pt x="0" y="4540522"/>
                </a:lnTo>
                <a:lnTo>
                  <a:pt x="0" y="0"/>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8860703" y="6083947"/>
            <a:ext cx="3601244" cy="3601244"/>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042946"/>
              </a:solidFill>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8587763" y="1324108"/>
            <a:ext cx="1398750" cy="139875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324D"/>
            </a:solidFill>
            <a:ln w="161925">
              <a:solidFill>
                <a:srgbClr val="042946"/>
              </a:solidFill>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9848915" y="622495"/>
            <a:ext cx="812410" cy="81241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43459"/>
            </a:solidFill>
            <a:ln w="161925">
              <a:solidFill>
                <a:srgbClr val="042946"/>
              </a:solidFill>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8" id="18"/>
          <p:cNvGrpSpPr>
            <a:grpSpLocks noChangeAspect="true"/>
          </p:cNvGrpSpPr>
          <p:nvPr/>
        </p:nvGrpSpPr>
        <p:grpSpPr>
          <a:xfrm rot="0">
            <a:off x="9053157" y="6235444"/>
            <a:ext cx="3216336" cy="3216323"/>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6275" t="-16904" r="-33625" b="-10521"/>
              </a:stretch>
            </a:blipFill>
          </p:spPr>
        </p:sp>
      </p:grpSp>
      <p:sp>
        <p:nvSpPr>
          <p:cNvPr name="TextBox 20" id="20"/>
          <p:cNvSpPr txBox="true"/>
          <p:nvPr/>
        </p:nvSpPr>
        <p:spPr>
          <a:xfrm rot="0">
            <a:off x="1028700" y="1992473"/>
            <a:ext cx="7121111" cy="1317895"/>
          </a:xfrm>
          <a:prstGeom prst="rect">
            <a:avLst/>
          </a:prstGeom>
        </p:spPr>
        <p:txBody>
          <a:bodyPr anchor="t" rtlCol="false" tIns="0" lIns="0" bIns="0" rIns="0">
            <a:spAutoFit/>
          </a:bodyPr>
          <a:lstStyle/>
          <a:p>
            <a:pPr>
              <a:lnSpc>
                <a:spcPts val="10858"/>
              </a:lnSpc>
              <a:spcBef>
                <a:spcPct val="0"/>
              </a:spcBef>
            </a:pPr>
            <a:r>
              <a:rPr lang="en-US" sz="7756">
                <a:solidFill>
                  <a:srgbClr val="042946"/>
                </a:solidFill>
                <a:latin typeface="Montserrat Extra-Bold"/>
              </a:rPr>
              <a:t>CHAPTER 05: </a:t>
            </a:r>
          </a:p>
        </p:txBody>
      </p:sp>
      <p:sp>
        <p:nvSpPr>
          <p:cNvPr name="TextBox 21" id="21"/>
          <p:cNvSpPr txBox="true"/>
          <p:nvPr/>
        </p:nvSpPr>
        <p:spPr>
          <a:xfrm rot="0">
            <a:off x="1028700" y="3565124"/>
            <a:ext cx="7559063" cy="3873566"/>
          </a:xfrm>
          <a:prstGeom prst="rect">
            <a:avLst/>
          </a:prstGeom>
        </p:spPr>
        <p:txBody>
          <a:bodyPr anchor="t" rtlCol="false" tIns="0" lIns="0" bIns="0" rIns="0">
            <a:spAutoFit/>
          </a:bodyPr>
          <a:lstStyle/>
          <a:p>
            <a:pPr>
              <a:lnSpc>
                <a:spcPts val="10311"/>
              </a:lnSpc>
              <a:spcBef>
                <a:spcPct val="0"/>
              </a:spcBef>
            </a:pPr>
            <a:r>
              <a:rPr lang="en-US" sz="7365">
                <a:solidFill>
                  <a:srgbClr val="042946"/>
                </a:solidFill>
                <a:latin typeface="Montserrat Extra-Bold"/>
              </a:rPr>
              <a:t>ALGORITHMS ANALYSIS AND EVALUTION</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2295129" y="373755"/>
            <a:ext cx="12429189" cy="1309890"/>
            <a:chOff x="0" y="0"/>
            <a:chExt cx="6266355" cy="660400"/>
          </a:xfrm>
        </p:grpSpPr>
        <p:sp>
          <p:nvSpPr>
            <p:cNvPr name="Freeform 6" id="6"/>
            <p:cNvSpPr/>
            <p:nvPr/>
          </p:nvSpPr>
          <p:spPr>
            <a:xfrm flipH="false" flipV="false" rot="0">
              <a:off x="0" y="0"/>
              <a:ext cx="6266355" cy="660400"/>
            </a:xfrm>
            <a:custGeom>
              <a:avLst/>
              <a:gdLst/>
              <a:ahLst/>
              <a:cxnLst/>
              <a:rect r="r" b="b" t="t" l="l"/>
              <a:pathLst>
                <a:path h="660400" w="6266355">
                  <a:moveTo>
                    <a:pt x="6141895" y="660400"/>
                  </a:moveTo>
                  <a:lnTo>
                    <a:pt x="124460" y="660400"/>
                  </a:lnTo>
                  <a:cubicBezTo>
                    <a:pt x="55880" y="660400"/>
                    <a:pt x="0" y="604520"/>
                    <a:pt x="0" y="535940"/>
                  </a:cubicBezTo>
                  <a:lnTo>
                    <a:pt x="0" y="124460"/>
                  </a:lnTo>
                  <a:cubicBezTo>
                    <a:pt x="0" y="55880"/>
                    <a:pt x="55880" y="0"/>
                    <a:pt x="124460" y="0"/>
                  </a:cubicBezTo>
                  <a:lnTo>
                    <a:pt x="6141896" y="0"/>
                  </a:lnTo>
                  <a:cubicBezTo>
                    <a:pt x="6210476" y="0"/>
                    <a:pt x="6266355" y="55880"/>
                    <a:pt x="6266355" y="124460"/>
                  </a:cubicBezTo>
                  <a:lnTo>
                    <a:pt x="6266355" y="535940"/>
                  </a:lnTo>
                  <a:cubicBezTo>
                    <a:pt x="6266355" y="604520"/>
                    <a:pt x="6210476" y="660400"/>
                    <a:pt x="6141896" y="660400"/>
                  </a:cubicBezTo>
                  <a:close/>
                </a:path>
              </a:pathLst>
            </a:custGeom>
            <a:solidFill>
              <a:srgbClr val="213559"/>
            </a:solidFill>
          </p:spPr>
        </p:sp>
      </p:grpSp>
      <p:sp>
        <p:nvSpPr>
          <p:cNvPr name="TextBox 7" id="7"/>
          <p:cNvSpPr txBox="true"/>
          <p:nvPr/>
        </p:nvSpPr>
        <p:spPr>
          <a:xfrm rot="0">
            <a:off x="1654712" y="336550"/>
            <a:ext cx="6064333" cy="1193800"/>
          </a:xfrm>
          <a:prstGeom prst="rect">
            <a:avLst/>
          </a:prstGeom>
        </p:spPr>
        <p:txBody>
          <a:bodyPr anchor="t" rtlCol="false" tIns="0" lIns="0" bIns="0" rIns="0">
            <a:spAutoFit/>
          </a:bodyPr>
          <a:lstStyle/>
          <a:p>
            <a:pPr>
              <a:lnSpc>
                <a:spcPts val="9799"/>
              </a:lnSpc>
            </a:pPr>
            <a:r>
              <a:rPr lang="en-US" sz="6999">
                <a:solidFill>
                  <a:srgbClr val="FFFFFF"/>
                </a:solidFill>
                <a:latin typeface="Lato Bold"/>
              </a:rPr>
              <a:t>Running time</a:t>
            </a:r>
          </a:p>
        </p:txBody>
      </p:sp>
      <p:grpSp>
        <p:nvGrpSpPr>
          <p:cNvPr name="Group 8" id="8"/>
          <p:cNvGrpSpPr/>
          <p:nvPr/>
        </p:nvGrpSpPr>
        <p:grpSpPr>
          <a:xfrm rot="0">
            <a:off x="575125" y="2750789"/>
            <a:ext cx="17137751" cy="5543636"/>
            <a:chOff x="0" y="0"/>
            <a:chExt cx="22850334" cy="7391515"/>
          </a:xfrm>
        </p:grpSpPr>
        <p:pic>
          <p:nvPicPr>
            <p:cNvPr name="Picture 9" id="9"/>
            <p:cNvPicPr>
              <a:picLocks noChangeAspect="true"/>
            </p:cNvPicPr>
            <p:nvPr/>
          </p:nvPicPr>
          <p:blipFill>
            <a:blip r:embed="rId2"/>
            <a:srcRect l="4010" t="0" r="4010" b="0"/>
            <a:stretch>
              <a:fillRect/>
            </a:stretch>
          </p:blipFill>
          <p:spPr>
            <a:xfrm flipH="false" flipV="false">
              <a:off x="0" y="0"/>
              <a:ext cx="22850334" cy="7391515"/>
            </a:xfrm>
            <a:prstGeom prst="rect">
              <a:avLst/>
            </a:prstGeom>
          </p:spPr>
        </p:pic>
      </p:gr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5400000">
            <a:off x="6004081" y="-6549638"/>
            <a:ext cx="6130221" cy="18893612"/>
            <a:chOff x="0" y="0"/>
            <a:chExt cx="1614544" cy="4976095"/>
          </a:xfrm>
        </p:grpSpPr>
        <p:sp>
          <p:nvSpPr>
            <p:cNvPr name="Freeform 3" id="3"/>
            <p:cNvSpPr/>
            <p:nvPr/>
          </p:nvSpPr>
          <p:spPr>
            <a:xfrm flipH="false" flipV="false" rot="0">
              <a:off x="0" y="0"/>
              <a:ext cx="1614544" cy="4976095"/>
            </a:xfrm>
            <a:custGeom>
              <a:avLst/>
              <a:gdLst/>
              <a:ahLst/>
              <a:cxnLst/>
              <a:rect r="r" b="b" t="t" l="l"/>
              <a:pathLst>
                <a:path h="4976095" w="1614544">
                  <a:moveTo>
                    <a:pt x="0" y="0"/>
                  </a:moveTo>
                  <a:lnTo>
                    <a:pt x="1614544" y="0"/>
                  </a:lnTo>
                  <a:lnTo>
                    <a:pt x="1614544" y="4976095"/>
                  </a:lnTo>
                  <a:lnTo>
                    <a:pt x="0" y="4976095"/>
                  </a:lnTo>
                  <a:close/>
                </a:path>
              </a:pathLst>
            </a:custGeom>
            <a:solidFill>
              <a:srgbClr val="1132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3342910"/>
            <a:ext cx="18288000" cy="5238738"/>
            <a:chOff x="0" y="0"/>
            <a:chExt cx="24384000" cy="6984983"/>
          </a:xfrm>
        </p:grpSpPr>
        <p:pic>
          <p:nvPicPr>
            <p:cNvPr name="Picture 6" id="6"/>
            <p:cNvPicPr>
              <a:picLocks noChangeAspect="true"/>
            </p:cNvPicPr>
            <p:nvPr/>
          </p:nvPicPr>
          <p:blipFill>
            <a:blip r:embed="rId2"/>
            <a:srcRect l="0" t="1712" r="0" b="1712"/>
            <a:stretch>
              <a:fillRect/>
            </a:stretch>
          </p:blipFill>
          <p:spPr>
            <a:xfrm flipH="false" flipV="false">
              <a:off x="0" y="0"/>
              <a:ext cx="24384000" cy="6984983"/>
            </a:xfrm>
            <a:prstGeom prst="rect">
              <a:avLst/>
            </a:prstGeom>
          </p:spPr>
        </p:pic>
      </p:grpSp>
      <p:sp>
        <p:nvSpPr>
          <p:cNvPr name="TextBox 7" id="7"/>
          <p:cNvSpPr txBox="true"/>
          <p:nvPr/>
        </p:nvSpPr>
        <p:spPr>
          <a:xfrm rot="0">
            <a:off x="7048334" y="895350"/>
            <a:ext cx="4041716" cy="1193800"/>
          </a:xfrm>
          <a:prstGeom prst="rect">
            <a:avLst/>
          </a:prstGeom>
        </p:spPr>
        <p:txBody>
          <a:bodyPr anchor="t" rtlCol="false" tIns="0" lIns="0" bIns="0" rIns="0">
            <a:spAutoFit/>
          </a:bodyPr>
          <a:lstStyle/>
          <a:p>
            <a:pPr>
              <a:lnSpc>
                <a:spcPts val="9799"/>
              </a:lnSpc>
            </a:pPr>
            <a:r>
              <a:rPr lang="en-US" sz="6999">
                <a:solidFill>
                  <a:srgbClr val="FBF7F0"/>
                </a:solidFill>
                <a:latin typeface="Lato Bold"/>
              </a:rPr>
              <a:t>Accuracy</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295129" y="373755"/>
            <a:ext cx="12429189" cy="1309890"/>
            <a:chOff x="0" y="0"/>
            <a:chExt cx="6266355" cy="660400"/>
          </a:xfrm>
        </p:grpSpPr>
        <p:sp>
          <p:nvSpPr>
            <p:cNvPr name="Freeform 3" id="3"/>
            <p:cNvSpPr/>
            <p:nvPr/>
          </p:nvSpPr>
          <p:spPr>
            <a:xfrm flipH="false" flipV="false" rot="0">
              <a:off x="0" y="0"/>
              <a:ext cx="6266355" cy="660400"/>
            </a:xfrm>
            <a:custGeom>
              <a:avLst/>
              <a:gdLst/>
              <a:ahLst/>
              <a:cxnLst/>
              <a:rect r="r" b="b" t="t" l="l"/>
              <a:pathLst>
                <a:path h="660400" w="6266355">
                  <a:moveTo>
                    <a:pt x="6141895" y="660400"/>
                  </a:moveTo>
                  <a:lnTo>
                    <a:pt x="124460" y="660400"/>
                  </a:lnTo>
                  <a:cubicBezTo>
                    <a:pt x="55880" y="660400"/>
                    <a:pt x="0" y="604520"/>
                    <a:pt x="0" y="535940"/>
                  </a:cubicBezTo>
                  <a:lnTo>
                    <a:pt x="0" y="124460"/>
                  </a:lnTo>
                  <a:cubicBezTo>
                    <a:pt x="0" y="55880"/>
                    <a:pt x="55880" y="0"/>
                    <a:pt x="124460" y="0"/>
                  </a:cubicBezTo>
                  <a:lnTo>
                    <a:pt x="6141896" y="0"/>
                  </a:lnTo>
                  <a:cubicBezTo>
                    <a:pt x="6210476" y="0"/>
                    <a:pt x="6266355" y="55880"/>
                    <a:pt x="6266355" y="124460"/>
                  </a:cubicBezTo>
                  <a:lnTo>
                    <a:pt x="6266355" y="535940"/>
                  </a:lnTo>
                  <a:cubicBezTo>
                    <a:pt x="6266355" y="604520"/>
                    <a:pt x="6210476" y="660400"/>
                    <a:pt x="6141896" y="660400"/>
                  </a:cubicBezTo>
                  <a:close/>
                </a:path>
              </a:pathLst>
            </a:custGeom>
            <a:solidFill>
              <a:srgbClr val="213559"/>
            </a:solidFill>
          </p:spPr>
        </p:sp>
      </p:grpSp>
      <p:sp>
        <p:nvSpPr>
          <p:cNvPr name="TextBox 4" id="4"/>
          <p:cNvSpPr txBox="true"/>
          <p:nvPr/>
        </p:nvSpPr>
        <p:spPr>
          <a:xfrm rot="0">
            <a:off x="1654712" y="336550"/>
            <a:ext cx="6064333" cy="1193800"/>
          </a:xfrm>
          <a:prstGeom prst="rect">
            <a:avLst/>
          </a:prstGeom>
        </p:spPr>
        <p:txBody>
          <a:bodyPr anchor="t" rtlCol="false" tIns="0" lIns="0" bIns="0" rIns="0">
            <a:spAutoFit/>
          </a:bodyPr>
          <a:lstStyle/>
          <a:p>
            <a:pPr>
              <a:lnSpc>
                <a:spcPts val="9799"/>
              </a:lnSpc>
            </a:pPr>
            <a:r>
              <a:rPr lang="en-US" sz="6999">
                <a:solidFill>
                  <a:srgbClr val="FFFFFF"/>
                </a:solidFill>
                <a:latin typeface="Lato Bold"/>
              </a:rPr>
              <a:t>Recall</a:t>
            </a:r>
          </a:p>
        </p:txBody>
      </p:sp>
      <p:grpSp>
        <p:nvGrpSpPr>
          <p:cNvPr name="Group 5" id="5"/>
          <p:cNvGrpSpPr/>
          <p:nvPr/>
        </p:nvGrpSpPr>
        <p:grpSpPr>
          <a:xfrm rot="0">
            <a:off x="0" y="3157373"/>
            <a:ext cx="18600431" cy="5858880"/>
            <a:chOff x="0" y="0"/>
            <a:chExt cx="24800575" cy="7811839"/>
          </a:xfrm>
        </p:grpSpPr>
        <p:pic>
          <p:nvPicPr>
            <p:cNvPr name="Picture 6" id="6"/>
            <p:cNvPicPr>
              <a:picLocks noChangeAspect="true"/>
            </p:cNvPicPr>
            <p:nvPr/>
          </p:nvPicPr>
          <p:blipFill>
            <a:blip r:embed="rId2"/>
            <a:srcRect l="2449" t="0" r="2449" b="0"/>
            <a:stretch>
              <a:fillRect/>
            </a:stretch>
          </p:blipFill>
          <p:spPr>
            <a:xfrm flipH="false" flipV="false">
              <a:off x="0" y="0"/>
              <a:ext cx="24800575" cy="7811839"/>
            </a:xfrm>
            <a:prstGeom prst="rect">
              <a:avLst/>
            </a:prstGeom>
          </p:spPr>
        </p:pic>
      </p:gr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5400000">
            <a:off x="6004081" y="-6549638"/>
            <a:ext cx="6130221" cy="18893612"/>
            <a:chOff x="0" y="0"/>
            <a:chExt cx="1614544" cy="4976095"/>
          </a:xfrm>
        </p:grpSpPr>
        <p:sp>
          <p:nvSpPr>
            <p:cNvPr name="Freeform 3" id="3"/>
            <p:cNvSpPr/>
            <p:nvPr/>
          </p:nvSpPr>
          <p:spPr>
            <a:xfrm flipH="false" flipV="false" rot="0">
              <a:off x="0" y="0"/>
              <a:ext cx="1614544" cy="4976095"/>
            </a:xfrm>
            <a:custGeom>
              <a:avLst/>
              <a:gdLst/>
              <a:ahLst/>
              <a:cxnLst/>
              <a:rect r="r" b="b" t="t" l="l"/>
              <a:pathLst>
                <a:path h="4976095" w="1614544">
                  <a:moveTo>
                    <a:pt x="0" y="0"/>
                  </a:moveTo>
                  <a:lnTo>
                    <a:pt x="1614544" y="0"/>
                  </a:lnTo>
                  <a:lnTo>
                    <a:pt x="1614544" y="4976095"/>
                  </a:lnTo>
                  <a:lnTo>
                    <a:pt x="0" y="4976095"/>
                  </a:lnTo>
                  <a:close/>
                </a:path>
              </a:pathLst>
            </a:custGeom>
            <a:solidFill>
              <a:srgbClr val="1132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3342910"/>
            <a:ext cx="18288000" cy="5238738"/>
            <a:chOff x="0" y="0"/>
            <a:chExt cx="24384000" cy="6984983"/>
          </a:xfrm>
        </p:grpSpPr>
        <p:pic>
          <p:nvPicPr>
            <p:cNvPr name="Picture 6" id="6"/>
            <p:cNvPicPr>
              <a:picLocks noChangeAspect="true"/>
            </p:cNvPicPr>
            <p:nvPr/>
          </p:nvPicPr>
          <p:blipFill>
            <a:blip r:embed="rId2"/>
            <a:srcRect l="0" t="718" r="0" b="718"/>
            <a:stretch>
              <a:fillRect/>
            </a:stretch>
          </p:blipFill>
          <p:spPr>
            <a:xfrm flipH="false" flipV="false">
              <a:off x="0" y="0"/>
              <a:ext cx="24384000" cy="6984983"/>
            </a:xfrm>
            <a:prstGeom prst="rect">
              <a:avLst/>
            </a:prstGeom>
          </p:spPr>
        </p:pic>
      </p:grpSp>
      <p:sp>
        <p:nvSpPr>
          <p:cNvPr name="TextBox 7" id="7"/>
          <p:cNvSpPr txBox="true"/>
          <p:nvPr/>
        </p:nvSpPr>
        <p:spPr>
          <a:xfrm rot="0">
            <a:off x="1028700" y="657948"/>
            <a:ext cx="5346631" cy="1127760"/>
          </a:xfrm>
          <a:prstGeom prst="rect">
            <a:avLst/>
          </a:prstGeom>
        </p:spPr>
        <p:txBody>
          <a:bodyPr anchor="t" rtlCol="false" tIns="0" lIns="0" bIns="0" rIns="0">
            <a:spAutoFit/>
          </a:bodyPr>
          <a:lstStyle/>
          <a:p>
            <a:pPr>
              <a:lnSpc>
                <a:spcPts val="9240"/>
              </a:lnSpc>
            </a:pPr>
            <a:r>
              <a:rPr lang="en-US" sz="6600">
                <a:solidFill>
                  <a:srgbClr val="FBF7F0"/>
                </a:solidFill>
                <a:latin typeface="Lato Bold"/>
              </a:rPr>
              <a:t>Precision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777" t="0" r="11777" b="0"/>
          <a:stretch>
            <a:fillRect/>
          </a:stretch>
        </p:blipFill>
        <p:spPr>
          <a:xfrm flipH="false" flipV="false">
            <a:off x="0" y="0"/>
            <a:ext cx="18288000" cy="10287000"/>
          </a:xfrm>
          <a:prstGeom prst="rect">
            <a:avLst/>
          </a:prstGeom>
        </p:spPr>
      </p:pic>
      <p:grpSp>
        <p:nvGrpSpPr>
          <p:cNvPr name="Group 3" id="3"/>
          <p:cNvGrpSpPr/>
          <p:nvPr/>
        </p:nvGrpSpPr>
        <p:grpSpPr>
          <a:xfrm rot="0">
            <a:off x="-1097037" y="8986976"/>
            <a:ext cx="20482074" cy="2625691"/>
            <a:chOff x="0" y="0"/>
            <a:chExt cx="27309433" cy="3500921"/>
          </a:xfrm>
        </p:grpSpPr>
        <p:grpSp>
          <p:nvGrpSpPr>
            <p:cNvPr name="Group 4" id="4"/>
            <p:cNvGrpSpPr/>
            <p:nvPr/>
          </p:nvGrpSpPr>
          <p:grpSpPr>
            <a:xfrm rot="0">
              <a:off x="0" y="34192"/>
              <a:ext cx="3861701" cy="3466730"/>
              <a:chOff x="0" y="0"/>
              <a:chExt cx="778081" cy="698500"/>
            </a:xfrm>
          </p:grpSpPr>
          <p:sp>
            <p:nvSpPr>
              <p:cNvPr name="Freeform 5" id="5"/>
              <p:cNvSpPr/>
              <p:nvPr/>
            </p:nvSpPr>
            <p:spPr>
              <a:xfrm flipH="false" flipV="false" rot="0">
                <a:off x="0" y="0"/>
                <a:ext cx="778081" cy="698500"/>
              </a:xfrm>
              <a:custGeom>
                <a:avLst/>
                <a:gdLst/>
                <a:ahLst/>
                <a:cxnLst/>
                <a:rect r="r" b="b" t="t" l="l"/>
                <a:pathLst>
                  <a:path h="698500" w="778081">
                    <a:moveTo>
                      <a:pt x="778081" y="349250"/>
                    </a:moveTo>
                    <a:lnTo>
                      <a:pt x="574881" y="698500"/>
                    </a:lnTo>
                    <a:lnTo>
                      <a:pt x="203200" y="698500"/>
                    </a:lnTo>
                    <a:lnTo>
                      <a:pt x="0" y="349250"/>
                    </a:lnTo>
                    <a:lnTo>
                      <a:pt x="203200" y="0"/>
                    </a:lnTo>
                    <a:lnTo>
                      <a:pt x="574881" y="0"/>
                    </a:lnTo>
                    <a:lnTo>
                      <a:pt x="778081" y="349250"/>
                    </a:lnTo>
                    <a:close/>
                  </a:path>
                </a:pathLst>
              </a:custGeom>
              <a:solidFill>
                <a:srgbClr val="485B7B"/>
              </a:solidFill>
            </p:spPr>
          </p:sp>
          <p:sp>
            <p:nvSpPr>
              <p:cNvPr name="TextBox 6" id="6"/>
              <p:cNvSpPr txBox="true"/>
              <p:nvPr/>
            </p:nvSpPr>
            <p:spPr>
              <a:xfrm>
                <a:off x="114300" y="-47625"/>
                <a:ext cx="584200" cy="746125"/>
              </a:xfrm>
              <a:prstGeom prst="rect">
                <a:avLst/>
              </a:prstGeom>
            </p:spPr>
            <p:txBody>
              <a:bodyPr anchor="ctr" rtlCol="false" tIns="50800" lIns="50800" bIns="50800" rIns="50800"/>
              <a:lstStyle/>
              <a:p>
                <a:pPr algn="ctr">
                  <a:lnSpc>
                    <a:spcPts val="3221"/>
                  </a:lnSpc>
                </a:pPr>
              </a:p>
            </p:txBody>
          </p:sp>
        </p:grpSp>
        <p:grpSp>
          <p:nvGrpSpPr>
            <p:cNvPr name="Group 7" id="7"/>
            <p:cNvGrpSpPr/>
            <p:nvPr/>
          </p:nvGrpSpPr>
          <p:grpSpPr>
            <a:xfrm rot="0">
              <a:off x="23447731" y="0"/>
              <a:ext cx="3861701" cy="3466730"/>
              <a:chOff x="0" y="0"/>
              <a:chExt cx="778081" cy="698500"/>
            </a:xfrm>
          </p:grpSpPr>
          <p:sp>
            <p:nvSpPr>
              <p:cNvPr name="Freeform 8" id="8"/>
              <p:cNvSpPr/>
              <p:nvPr/>
            </p:nvSpPr>
            <p:spPr>
              <a:xfrm flipH="false" flipV="false" rot="0">
                <a:off x="0" y="0"/>
                <a:ext cx="778081" cy="698500"/>
              </a:xfrm>
              <a:custGeom>
                <a:avLst/>
                <a:gdLst/>
                <a:ahLst/>
                <a:cxnLst/>
                <a:rect r="r" b="b" t="t" l="l"/>
                <a:pathLst>
                  <a:path h="698500" w="778081">
                    <a:moveTo>
                      <a:pt x="778081" y="349250"/>
                    </a:moveTo>
                    <a:lnTo>
                      <a:pt x="574881" y="698500"/>
                    </a:lnTo>
                    <a:lnTo>
                      <a:pt x="203200" y="698500"/>
                    </a:lnTo>
                    <a:lnTo>
                      <a:pt x="0" y="349250"/>
                    </a:lnTo>
                    <a:lnTo>
                      <a:pt x="203200" y="0"/>
                    </a:lnTo>
                    <a:lnTo>
                      <a:pt x="574881" y="0"/>
                    </a:lnTo>
                    <a:lnTo>
                      <a:pt x="778081" y="349250"/>
                    </a:lnTo>
                    <a:close/>
                  </a:path>
                </a:pathLst>
              </a:custGeom>
              <a:solidFill>
                <a:srgbClr val="485B7B"/>
              </a:solidFill>
            </p:spPr>
          </p:sp>
          <p:sp>
            <p:nvSpPr>
              <p:cNvPr name="TextBox 9" id="9"/>
              <p:cNvSpPr txBox="true"/>
              <p:nvPr/>
            </p:nvSpPr>
            <p:spPr>
              <a:xfrm>
                <a:off x="114300" y="-47625"/>
                <a:ext cx="584200" cy="746125"/>
              </a:xfrm>
              <a:prstGeom prst="rect">
                <a:avLst/>
              </a:prstGeom>
            </p:spPr>
            <p:txBody>
              <a:bodyPr anchor="ctr" rtlCol="false" tIns="50800" lIns="50800" bIns="50800" rIns="50800"/>
              <a:lstStyle/>
              <a:p>
                <a:pPr algn="ctr">
                  <a:lnSpc>
                    <a:spcPts val="3221"/>
                  </a:lnSpc>
                </a:pPr>
              </a:p>
            </p:txBody>
          </p:sp>
        </p:grpSp>
      </p:grpSp>
      <p:grpSp>
        <p:nvGrpSpPr>
          <p:cNvPr name="Group 10" id="10"/>
          <p:cNvGrpSpPr/>
          <p:nvPr/>
        </p:nvGrpSpPr>
        <p:grpSpPr>
          <a:xfrm rot="0">
            <a:off x="1028700" y="5143500"/>
            <a:ext cx="16230600" cy="7738240"/>
            <a:chOff x="0" y="0"/>
            <a:chExt cx="1465071" cy="698500"/>
          </a:xfrm>
        </p:grpSpPr>
        <p:sp>
          <p:nvSpPr>
            <p:cNvPr name="Freeform 11" id="11"/>
            <p:cNvSpPr/>
            <p:nvPr/>
          </p:nvSpPr>
          <p:spPr>
            <a:xfrm flipH="false" flipV="false" rot="0">
              <a:off x="0" y="0"/>
              <a:ext cx="1465071" cy="698500"/>
            </a:xfrm>
            <a:custGeom>
              <a:avLst/>
              <a:gdLst/>
              <a:ahLst/>
              <a:cxnLst/>
              <a:rect r="r" b="b" t="t" l="l"/>
              <a:pathLst>
                <a:path h="698500" w="1465071">
                  <a:moveTo>
                    <a:pt x="1465071" y="349250"/>
                  </a:moveTo>
                  <a:lnTo>
                    <a:pt x="1261871" y="698500"/>
                  </a:lnTo>
                  <a:lnTo>
                    <a:pt x="203200" y="698500"/>
                  </a:lnTo>
                  <a:lnTo>
                    <a:pt x="0" y="349250"/>
                  </a:lnTo>
                  <a:lnTo>
                    <a:pt x="203200" y="0"/>
                  </a:lnTo>
                  <a:lnTo>
                    <a:pt x="1261871" y="0"/>
                  </a:lnTo>
                  <a:lnTo>
                    <a:pt x="1465071" y="349250"/>
                  </a:lnTo>
                  <a:close/>
                </a:path>
              </a:pathLst>
            </a:custGeom>
            <a:solidFill>
              <a:srgbClr val="1C2A42"/>
            </a:solidFill>
          </p:spPr>
        </p:sp>
        <p:sp>
          <p:nvSpPr>
            <p:cNvPr name="TextBox 12" id="12"/>
            <p:cNvSpPr txBox="true"/>
            <p:nvPr/>
          </p:nvSpPr>
          <p:spPr>
            <a:xfrm>
              <a:off x="114300" y="-47625"/>
              <a:ext cx="584200" cy="746125"/>
            </a:xfrm>
            <a:prstGeom prst="rect">
              <a:avLst/>
            </a:prstGeom>
          </p:spPr>
          <p:txBody>
            <a:bodyPr anchor="ctr" rtlCol="false" tIns="50800" lIns="50800" bIns="50800" rIns="50800"/>
            <a:lstStyle/>
            <a:p>
              <a:pPr algn="ctr">
                <a:lnSpc>
                  <a:spcPts val="3221"/>
                </a:lnSpc>
              </a:pPr>
            </a:p>
          </p:txBody>
        </p:sp>
      </p:grpSp>
      <p:grpSp>
        <p:nvGrpSpPr>
          <p:cNvPr name="Group 13" id="13"/>
          <p:cNvGrpSpPr/>
          <p:nvPr/>
        </p:nvGrpSpPr>
        <p:grpSpPr>
          <a:xfrm rot="0">
            <a:off x="5045065" y="3935238"/>
            <a:ext cx="8197869" cy="2416525"/>
            <a:chOff x="0" y="0"/>
            <a:chExt cx="2369606" cy="698500"/>
          </a:xfrm>
        </p:grpSpPr>
        <p:sp>
          <p:nvSpPr>
            <p:cNvPr name="Freeform 14" id="14"/>
            <p:cNvSpPr/>
            <p:nvPr/>
          </p:nvSpPr>
          <p:spPr>
            <a:xfrm flipH="false" flipV="false" rot="0">
              <a:off x="0" y="0"/>
              <a:ext cx="2369606" cy="698500"/>
            </a:xfrm>
            <a:custGeom>
              <a:avLst/>
              <a:gdLst/>
              <a:ahLst/>
              <a:cxnLst/>
              <a:rect r="r" b="b" t="t" l="l"/>
              <a:pathLst>
                <a:path h="698500" w="2369606">
                  <a:moveTo>
                    <a:pt x="2369606" y="349250"/>
                  </a:moveTo>
                  <a:lnTo>
                    <a:pt x="2166406" y="698500"/>
                  </a:lnTo>
                  <a:lnTo>
                    <a:pt x="203200" y="698500"/>
                  </a:lnTo>
                  <a:lnTo>
                    <a:pt x="0" y="349250"/>
                  </a:lnTo>
                  <a:lnTo>
                    <a:pt x="203200" y="0"/>
                  </a:lnTo>
                  <a:lnTo>
                    <a:pt x="2166406" y="0"/>
                  </a:lnTo>
                  <a:lnTo>
                    <a:pt x="2369606" y="349250"/>
                  </a:lnTo>
                  <a:close/>
                </a:path>
              </a:pathLst>
            </a:custGeom>
            <a:solidFill>
              <a:srgbClr val="FFFFFF"/>
            </a:solidFill>
          </p:spPr>
        </p:sp>
        <p:sp>
          <p:nvSpPr>
            <p:cNvPr name="TextBox 15" id="15"/>
            <p:cNvSpPr txBox="true"/>
            <p:nvPr/>
          </p:nvSpPr>
          <p:spPr>
            <a:xfrm>
              <a:off x="114300" y="-47625"/>
              <a:ext cx="584200" cy="746125"/>
            </a:xfrm>
            <a:prstGeom prst="rect">
              <a:avLst/>
            </a:prstGeom>
          </p:spPr>
          <p:txBody>
            <a:bodyPr anchor="ctr" rtlCol="false" tIns="50800" lIns="50800" bIns="50800" rIns="50800"/>
            <a:lstStyle/>
            <a:p>
              <a:pPr algn="ctr">
                <a:lnSpc>
                  <a:spcPts val="3221"/>
                </a:lnSpc>
              </a:pPr>
            </a:p>
          </p:txBody>
        </p:sp>
      </p:grpSp>
      <p:sp>
        <p:nvSpPr>
          <p:cNvPr name="TextBox 16" id="16"/>
          <p:cNvSpPr txBox="true"/>
          <p:nvPr/>
        </p:nvSpPr>
        <p:spPr>
          <a:xfrm rot="0">
            <a:off x="4570404" y="7399559"/>
            <a:ext cx="9421387" cy="1444801"/>
          </a:xfrm>
          <a:prstGeom prst="rect">
            <a:avLst/>
          </a:prstGeom>
        </p:spPr>
        <p:txBody>
          <a:bodyPr anchor="t" rtlCol="false" tIns="0" lIns="0" bIns="0" rIns="0">
            <a:spAutoFit/>
          </a:bodyPr>
          <a:lstStyle/>
          <a:p>
            <a:pPr algn="ctr">
              <a:lnSpc>
                <a:spcPts val="12078"/>
              </a:lnSpc>
            </a:pPr>
            <a:r>
              <a:rPr lang="en-US" sz="8052" spc="80">
                <a:solidFill>
                  <a:srgbClr val="FFFFFF"/>
                </a:solidFill>
                <a:latin typeface="Lato Bold Bold"/>
              </a:rPr>
              <a:t>DATA MODELING</a:t>
            </a:r>
          </a:p>
        </p:txBody>
      </p:sp>
      <p:sp>
        <p:nvSpPr>
          <p:cNvPr name="TextBox 17" id="17"/>
          <p:cNvSpPr txBox="true"/>
          <p:nvPr/>
        </p:nvSpPr>
        <p:spPr>
          <a:xfrm rot="0">
            <a:off x="5694613" y="4279403"/>
            <a:ext cx="6898774" cy="1547220"/>
          </a:xfrm>
          <a:prstGeom prst="rect">
            <a:avLst/>
          </a:prstGeom>
        </p:spPr>
        <p:txBody>
          <a:bodyPr anchor="t" rtlCol="false" tIns="0" lIns="0" bIns="0" rIns="0">
            <a:spAutoFit/>
          </a:bodyPr>
          <a:lstStyle/>
          <a:p>
            <a:pPr algn="ctr">
              <a:lnSpc>
                <a:spcPts val="12625"/>
              </a:lnSpc>
              <a:spcBef>
                <a:spcPct val="0"/>
              </a:spcBef>
            </a:pPr>
            <a:r>
              <a:rPr lang="en-US" sz="9018">
                <a:solidFill>
                  <a:srgbClr val="1C2A42"/>
                </a:solidFill>
                <a:latin typeface="Lato Bold Bold"/>
              </a:rPr>
              <a:t>CHAPTER 2</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91124" y="1302551"/>
            <a:ext cx="456101" cy="456101"/>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1324D"/>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1753206">
            <a:off x="-1113304" y="4354356"/>
            <a:ext cx="25783492" cy="9586163"/>
          </a:xfrm>
          <a:prstGeom prst="rect">
            <a:avLst/>
          </a:prstGeom>
          <a:solidFill>
            <a:srgbClr val="545454">
              <a:alpha val="4706"/>
            </a:srgbClr>
          </a:solidFill>
        </p:spPr>
      </p:sp>
      <p:grpSp>
        <p:nvGrpSpPr>
          <p:cNvPr name="Group 6" id="6"/>
          <p:cNvGrpSpPr/>
          <p:nvPr/>
        </p:nvGrpSpPr>
        <p:grpSpPr>
          <a:xfrm rot="0">
            <a:off x="-23319" y="3345632"/>
            <a:ext cx="18311319" cy="5068806"/>
            <a:chOff x="0" y="0"/>
            <a:chExt cx="24415092" cy="6758409"/>
          </a:xfrm>
        </p:grpSpPr>
        <p:pic>
          <p:nvPicPr>
            <p:cNvPr name="Picture 7" id="7"/>
            <p:cNvPicPr>
              <a:picLocks noChangeAspect="true"/>
            </p:cNvPicPr>
            <p:nvPr/>
          </p:nvPicPr>
          <p:blipFill>
            <a:blip r:embed="rId2"/>
            <a:srcRect l="0" t="773" r="0" b="773"/>
            <a:stretch>
              <a:fillRect/>
            </a:stretch>
          </p:blipFill>
          <p:spPr>
            <a:xfrm flipH="false" flipV="false">
              <a:off x="0" y="0"/>
              <a:ext cx="24415092" cy="6758409"/>
            </a:xfrm>
            <a:prstGeom prst="rect">
              <a:avLst/>
            </a:prstGeom>
          </p:spPr>
        </p:pic>
      </p:grpSp>
      <p:sp>
        <p:nvSpPr>
          <p:cNvPr name="TextBox 8" id="8"/>
          <p:cNvSpPr txBox="true"/>
          <p:nvPr/>
        </p:nvSpPr>
        <p:spPr>
          <a:xfrm rot="0">
            <a:off x="1611215" y="904809"/>
            <a:ext cx="5346631"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F1 Score</a:t>
            </a:r>
          </a:p>
        </p:txBody>
      </p:sp>
      <p:sp>
        <p:nvSpPr>
          <p:cNvPr name="AutoShape 9" id="9"/>
          <p:cNvSpPr/>
          <p:nvPr/>
        </p:nvSpPr>
        <p:spPr>
          <a:xfrm rot="2700000">
            <a:off x="-2646503" y="9043300"/>
            <a:ext cx="5293007" cy="2487400"/>
          </a:xfrm>
          <a:prstGeom prst="rect">
            <a:avLst/>
          </a:prstGeom>
          <a:solidFill>
            <a:srgbClr val="213559"/>
          </a:solidFill>
        </p:spPr>
      </p:sp>
      <p:sp>
        <p:nvSpPr>
          <p:cNvPr name="AutoShape 10" id="10"/>
          <p:cNvSpPr/>
          <p:nvPr/>
        </p:nvSpPr>
        <p:spPr>
          <a:xfrm rot="2700000">
            <a:off x="15641497" y="-1243700"/>
            <a:ext cx="5293007" cy="2487400"/>
          </a:xfrm>
          <a:prstGeom prst="rect">
            <a:avLst/>
          </a:prstGeom>
          <a:solidFill>
            <a:srgbClr val="213559"/>
          </a:solid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
          </a:blip>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748339" y="3542429"/>
            <a:ext cx="4518012" cy="5046261"/>
            <a:chOff x="0" y="0"/>
            <a:chExt cx="1323914" cy="1478707"/>
          </a:xfrm>
        </p:grpSpPr>
        <p:sp>
          <p:nvSpPr>
            <p:cNvPr name="Freeform 4" id="4"/>
            <p:cNvSpPr/>
            <p:nvPr/>
          </p:nvSpPr>
          <p:spPr>
            <a:xfrm flipH="false" flipV="false" rot="0">
              <a:off x="0" y="0"/>
              <a:ext cx="1323914" cy="1478707"/>
            </a:xfrm>
            <a:custGeom>
              <a:avLst/>
              <a:gdLst/>
              <a:ahLst/>
              <a:cxnLst/>
              <a:rect r="r" b="b" t="t" l="l"/>
              <a:pathLst>
                <a:path h="1478707" w="1323914">
                  <a:moveTo>
                    <a:pt x="17136" y="0"/>
                  </a:moveTo>
                  <a:lnTo>
                    <a:pt x="1306779" y="0"/>
                  </a:lnTo>
                  <a:cubicBezTo>
                    <a:pt x="1316243" y="0"/>
                    <a:pt x="1323914" y="7672"/>
                    <a:pt x="1323914" y="17136"/>
                  </a:cubicBezTo>
                  <a:lnTo>
                    <a:pt x="1323914" y="1461572"/>
                  </a:lnTo>
                  <a:cubicBezTo>
                    <a:pt x="1323914" y="1471035"/>
                    <a:pt x="1316243" y="1478707"/>
                    <a:pt x="1306779" y="1478707"/>
                  </a:cubicBezTo>
                  <a:lnTo>
                    <a:pt x="17136" y="1478707"/>
                  </a:lnTo>
                  <a:cubicBezTo>
                    <a:pt x="7672" y="1478707"/>
                    <a:pt x="0" y="1471035"/>
                    <a:pt x="0" y="1461572"/>
                  </a:cubicBezTo>
                  <a:lnTo>
                    <a:pt x="0" y="17136"/>
                  </a:lnTo>
                  <a:cubicBezTo>
                    <a:pt x="0" y="7672"/>
                    <a:pt x="7672" y="0"/>
                    <a:pt x="17136" y="0"/>
                  </a:cubicBezTo>
                  <a:close/>
                </a:path>
              </a:pathLst>
            </a:custGeom>
            <a:solidFill>
              <a:srgbClr val="FFFFFF"/>
            </a:solidFill>
            <a:ln w="57150">
              <a:solidFill>
                <a:srgbClr val="1C2A42"/>
              </a:solidFill>
            </a:ln>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5266351" y="0"/>
            <a:ext cx="16392263" cy="10928024"/>
            <a:chOff x="0" y="0"/>
            <a:chExt cx="21856351" cy="14570699"/>
          </a:xfrm>
        </p:grpSpPr>
        <p:grpSp>
          <p:nvGrpSpPr>
            <p:cNvPr name="Group 7" id="7"/>
            <p:cNvGrpSpPr/>
            <p:nvPr/>
          </p:nvGrpSpPr>
          <p:grpSpPr>
            <a:xfrm rot="0">
              <a:off x="0" y="0"/>
              <a:ext cx="16684211" cy="13716000"/>
              <a:chOff x="0" y="0"/>
              <a:chExt cx="849659" cy="698500"/>
            </a:xfrm>
          </p:grpSpPr>
          <p:sp>
            <p:nvSpPr>
              <p:cNvPr name="Freeform 8" id="8"/>
              <p:cNvSpPr/>
              <p:nvPr/>
            </p:nvSpPr>
            <p:spPr>
              <a:xfrm flipH="false" flipV="false" rot="0">
                <a:off x="0" y="0"/>
                <a:ext cx="849659" cy="698500"/>
              </a:xfrm>
              <a:custGeom>
                <a:avLst/>
                <a:gdLst/>
                <a:ahLst/>
                <a:cxnLst/>
                <a:rect r="r" b="b" t="t" l="l"/>
                <a:pathLst>
                  <a:path h="698500" w="849659">
                    <a:moveTo>
                      <a:pt x="849659" y="349250"/>
                    </a:moveTo>
                    <a:lnTo>
                      <a:pt x="646459" y="698500"/>
                    </a:lnTo>
                    <a:lnTo>
                      <a:pt x="203200" y="698500"/>
                    </a:lnTo>
                    <a:lnTo>
                      <a:pt x="0" y="349250"/>
                    </a:lnTo>
                    <a:lnTo>
                      <a:pt x="203200" y="0"/>
                    </a:lnTo>
                    <a:lnTo>
                      <a:pt x="646459" y="0"/>
                    </a:lnTo>
                    <a:lnTo>
                      <a:pt x="849659" y="349250"/>
                    </a:lnTo>
                    <a:close/>
                  </a:path>
                </a:pathLst>
              </a:custGeom>
              <a:solidFill>
                <a:srgbClr val="485B7B"/>
              </a:solidFill>
            </p:spPr>
          </p:sp>
          <p:sp>
            <p:nvSpPr>
              <p:cNvPr name="TextBox 9" id="9"/>
              <p:cNvSpPr txBox="true"/>
              <p:nvPr/>
            </p:nvSpPr>
            <p:spPr>
              <a:xfrm>
                <a:off x="114300" y="-47625"/>
                <a:ext cx="584200" cy="746125"/>
              </a:xfrm>
              <a:prstGeom prst="rect">
                <a:avLst/>
              </a:prstGeom>
            </p:spPr>
            <p:txBody>
              <a:bodyPr anchor="ctr" rtlCol="false" tIns="50800" lIns="50800" bIns="50800" rIns="50800"/>
              <a:lstStyle/>
              <a:p>
                <a:pPr algn="ctr">
                  <a:lnSpc>
                    <a:spcPts val="3221"/>
                  </a:lnSpc>
                </a:pPr>
              </a:p>
            </p:txBody>
          </p:sp>
        </p:grpSp>
        <p:grpSp>
          <p:nvGrpSpPr>
            <p:cNvPr name="Group 10" id="10"/>
            <p:cNvGrpSpPr/>
            <p:nvPr/>
          </p:nvGrpSpPr>
          <p:grpSpPr>
            <a:xfrm rot="0">
              <a:off x="2378909" y="0"/>
              <a:ext cx="15079309" cy="13716000"/>
              <a:chOff x="0" y="0"/>
              <a:chExt cx="767928" cy="698500"/>
            </a:xfrm>
          </p:grpSpPr>
          <p:sp>
            <p:nvSpPr>
              <p:cNvPr name="Freeform 11" id="11"/>
              <p:cNvSpPr/>
              <p:nvPr/>
            </p:nvSpPr>
            <p:spPr>
              <a:xfrm flipH="false" flipV="false" rot="0">
                <a:off x="0" y="0"/>
                <a:ext cx="767928" cy="698500"/>
              </a:xfrm>
              <a:custGeom>
                <a:avLst/>
                <a:gdLst/>
                <a:ahLst/>
                <a:cxnLst/>
                <a:rect r="r" b="b" t="t" l="l"/>
                <a:pathLst>
                  <a:path h="698500" w="767928">
                    <a:moveTo>
                      <a:pt x="767928" y="349250"/>
                    </a:moveTo>
                    <a:lnTo>
                      <a:pt x="564728" y="698500"/>
                    </a:lnTo>
                    <a:lnTo>
                      <a:pt x="203200" y="698500"/>
                    </a:lnTo>
                    <a:lnTo>
                      <a:pt x="0" y="349250"/>
                    </a:lnTo>
                    <a:lnTo>
                      <a:pt x="203200" y="0"/>
                    </a:lnTo>
                    <a:lnTo>
                      <a:pt x="564728" y="0"/>
                    </a:lnTo>
                    <a:lnTo>
                      <a:pt x="767928" y="349250"/>
                    </a:lnTo>
                    <a:close/>
                  </a:path>
                </a:pathLst>
              </a:custGeom>
              <a:solidFill>
                <a:srgbClr val="1C2A42"/>
              </a:solidFill>
            </p:spPr>
          </p:sp>
          <p:sp>
            <p:nvSpPr>
              <p:cNvPr name="TextBox 12" id="12"/>
              <p:cNvSpPr txBox="true"/>
              <p:nvPr/>
            </p:nvSpPr>
            <p:spPr>
              <a:xfrm>
                <a:off x="114300" y="-47625"/>
                <a:ext cx="584200" cy="746125"/>
              </a:xfrm>
              <a:prstGeom prst="rect">
                <a:avLst/>
              </a:prstGeom>
            </p:spPr>
            <p:txBody>
              <a:bodyPr anchor="ctr" rtlCol="false" tIns="50800" lIns="50800" bIns="50800" rIns="50800"/>
              <a:lstStyle/>
              <a:p>
                <a:pPr algn="ctr">
                  <a:lnSpc>
                    <a:spcPts val="3221"/>
                  </a:lnSpc>
                </a:pPr>
              </a:p>
            </p:txBody>
          </p:sp>
        </p:grpSp>
        <p:grpSp>
          <p:nvGrpSpPr>
            <p:cNvPr name="Group 13" id="13"/>
            <p:cNvGrpSpPr>
              <a:grpSpLocks noChangeAspect="true"/>
            </p:cNvGrpSpPr>
            <p:nvPr/>
          </p:nvGrpSpPr>
          <p:grpSpPr>
            <a:xfrm rot="0">
              <a:off x="5030187" y="0"/>
              <a:ext cx="16826164" cy="14570699"/>
              <a:chOff x="0" y="0"/>
              <a:chExt cx="4282440" cy="3708400"/>
            </a:xfrm>
          </p:grpSpPr>
          <p:sp>
            <p:nvSpPr>
              <p:cNvPr name="Freeform 14" id="1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7730" t="0" r="-7730" b="0"/>
                </a:stretch>
              </a:blipFill>
            </p:spPr>
          </p:sp>
        </p:grpSp>
      </p:grpSp>
      <p:grpSp>
        <p:nvGrpSpPr>
          <p:cNvPr name="Group 15" id="15"/>
          <p:cNvGrpSpPr/>
          <p:nvPr/>
        </p:nvGrpSpPr>
        <p:grpSpPr>
          <a:xfrm rot="0">
            <a:off x="5741994" y="3542429"/>
            <a:ext cx="4267513" cy="5046261"/>
            <a:chOff x="0" y="0"/>
            <a:chExt cx="1250511" cy="1478707"/>
          </a:xfrm>
        </p:grpSpPr>
        <p:sp>
          <p:nvSpPr>
            <p:cNvPr name="Freeform 16" id="16"/>
            <p:cNvSpPr/>
            <p:nvPr/>
          </p:nvSpPr>
          <p:spPr>
            <a:xfrm flipH="false" flipV="false" rot="0">
              <a:off x="0" y="0"/>
              <a:ext cx="1250511" cy="1478707"/>
            </a:xfrm>
            <a:custGeom>
              <a:avLst/>
              <a:gdLst/>
              <a:ahLst/>
              <a:cxnLst/>
              <a:rect r="r" b="b" t="t" l="l"/>
              <a:pathLst>
                <a:path h="1478707" w="1250511">
                  <a:moveTo>
                    <a:pt x="18142" y="0"/>
                  </a:moveTo>
                  <a:lnTo>
                    <a:pt x="1232369" y="0"/>
                  </a:lnTo>
                  <a:cubicBezTo>
                    <a:pt x="1242389" y="0"/>
                    <a:pt x="1250511" y="8122"/>
                    <a:pt x="1250511" y="18142"/>
                  </a:cubicBezTo>
                  <a:lnTo>
                    <a:pt x="1250511" y="1460566"/>
                  </a:lnTo>
                  <a:cubicBezTo>
                    <a:pt x="1250511" y="1470585"/>
                    <a:pt x="1242389" y="1478707"/>
                    <a:pt x="1232369" y="1478707"/>
                  </a:cubicBezTo>
                  <a:lnTo>
                    <a:pt x="18142" y="1478707"/>
                  </a:lnTo>
                  <a:cubicBezTo>
                    <a:pt x="8122" y="1478707"/>
                    <a:pt x="0" y="1470585"/>
                    <a:pt x="0" y="1460566"/>
                  </a:cubicBezTo>
                  <a:lnTo>
                    <a:pt x="0" y="18142"/>
                  </a:lnTo>
                  <a:cubicBezTo>
                    <a:pt x="0" y="8122"/>
                    <a:pt x="8122" y="0"/>
                    <a:pt x="18142" y="0"/>
                  </a:cubicBezTo>
                  <a:close/>
                </a:path>
              </a:pathLst>
            </a:custGeom>
            <a:solidFill>
              <a:srgbClr val="FFFFFF"/>
            </a:solidFill>
            <a:ln w="57150">
              <a:solidFill>
                <a:srgbClr val="1C2A42"/>
              </a:solidFill>
            </a:ln>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Freeform 18" id="18"/>
          <p:cNvSpPr/>
          <p:nvPr/>
        </p:nvSpPr>
        <p:spPr>
          <a:xfrm flipH="false" flipV="false" rot="0">
            <a:off x="2384622" y="4029962"/>
            <a:ext cx="714910" cy="739099"/>
          </a:xfrm>
          <a:custGeom>
            <a:avLst/>
            <a:gdLst/>
            <a:ahLst/>
            <a:cxnLst/>
            <a:rect r="r" b="b" t="t" l="l"/>
            <a:pathLst>
              <a:path h="739099" w="714910">
                <a:moveTo>
                  <a:pt x="0" y="0"/>
                </a:moveTo>
                <a:lnTo>
                  <a:pt x="714910" y="0"/>
                </a:lnTo>
                <a:lnTo>
                  <a:pt x="714910" y="739099"/>
                </a:lnTo>
                <a:lnTo>
                  <a:pt x="0" y="73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7376968" y="4029962"/>
            <a:ext cx="714910" cy="739099"/>
          </a:xfrm>
          <a:custGeom>
            <a:avLst/>
            <a:gdLst/>
            <a:ahLst/>
            <a:cxnLst/>
            <a:rect r="r" b="b" t="t" l="l"/>
            <a:pathLst>
              <a:path h="739099" w="714910">
                <a:moveTo>
                  <a:pt x="0" y="0"/>
                </a:moveTo>
                <a:lnTo>
                  <a:pt x="714910" y="0"/>
                </a:lnTo>
                <a:lnTo>
                  <a:pt x="714910" y="739099"/>
                </a:lnTo>
                <a:lnTo>
                  <a:pt x="0" y="73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10876283" y="3657756"/>
            <a:ext cx="4663895" cy="4815607"/>
            <a:chOff x="0" y="0"/>
            <a:chExt cx="1366662" cy="1411119"/>
          </a:xfrm>
        </p:grpSpPr>
        <p:sp>
          <p:nvSpPr>
            <p:cNvPr name="Freeform 21" id="21"/>
            <p:cNvSpPr/>
            <p:nvPr/>
          </p:nvSpPr>
          <p:spPr>
            <a:xfrm flipH="false" flipV="false" rot="0">
              <a:off x="0" y="0"/>
              <a:ext cx="1366663" cy="1411119"/>
            </a:xfrm>
            <a:custGeom>
              <a:avLst/>
              <a:gdLst/>
              <a:ahLst/>
              <a:cxnLst/>
              <a:rect r="r" b="b" t="t" l="l"/>
              <a:pathLst>
                <a:path h="1411119" w="1366663">
                  <a:moveTo>
                    <a:pt x="16600" y="0"/>
                  </a:moveTo>
                  <a:lnTo>
                    <a:pt x="1350063" y="0"/>
                  </a:lnTo>
                  <a:cubicBezTo>
                    <a:pt x="1354465" y="0"/>
                    <a:pt x="1358688" y="1749"/>
                    <a:pt x="1361801" y="4862"/>
                  </a:cubicBezTo>
                  <a:cubicBezTo>
                    <a:pt x="1364914" y="7975"/>
                    <a:pt x="1366663" y="12197"/>
                    <a:pt x="1366663" y="16600"/>
                  </a:cubicBezTo>
                  <a:lnTo>
                    <a:pt x="1366663" y="1394519"/>
                  </a:lnTo>
                  <a:cubicBezTo>
                    <a:pt x="1366663" y="1398922"/>
                    <a:pt x="1364914" y="1403144"/>
                    <a:pt x="1361801" y="1406257"/>
                  </a:cubicBezTo>
                  <a:cubicBezTo>
                    <a:pt x="1358688" y="1409370"/>
                    <a:pt x="1354465" y="1411119"/>
                    <a:pt x="1350063" y="1411119"/>
                  </a:cubicBezTo>
                  <a:lnTo>
                    <a:pt x="16600" y="1411119"/>
                  </a:lnTo>
                  <a:cubicBezTo>
                    <a:pt x="12197" y="1411119"/>
                    <a:pt x="7975" y="1409370"/>
                    <a:pt x="4862" y="1406257"/>
                  </a:cubicBezTo>
                  <a:cubicBezTo>
                    <a:pt x="1749" y="1403144"/>
                    <a:pt x="0" y="1398922"/>
                    <a:pt x="0" y="1394519"/>
                  </a:cubicBezTo>
                  <a:lnTo>
                    <a:pt x="0" y="16600"/>
                  </a:lnTo>
                  <a:cubicBezTo>
                    <a:pt x="0" y="12197"/>
                    <a:pt x="1749" y="7975"/>
                    <a:pt x="4862" y="4862"/>
                  </a:cubicBezTo>
                  <a:cubicBezTo>
                    <a:pt x="7975" y="1749"/>
                    <a:pt x="12197" y="0"/>
                    <a:pt x="16600" y="0"/>
                  </a:cubicBezTo>
                  <a:close/>
                </a:path>
              </a:pathLst>
            </a:custGeom>
            <a:solidFill>
              <a:srgbClr val="FFFFFF"/>
            </a:solidFill>
            <a:ln w="57150">
              <a:solidFill>
                <a:srgbClr val="1C2A42"/>
              </a:solidFill>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Freeform 23" id="23"/>
          <p:cNvSpPr/>
          <p:nvPr/>
        </p:nvSpPr>
        <p:spPr>
          <a:xfrm flipH="false" flipV="false" rot="0">
            <a:off x="12850775" y="4029962"/>
            <a:ext cx="714910" cy="739099"/>
          </a:xfrm>
          <a:custGeom>
            <a:avLst/>
            <a:gdLst/>
            <a:ahLst/>
            <a:cxnLst/>
            <a:rect r="r" b="b" t="t" l="l"/>
            <a:pathLst>
              <a:path h="739099" w="714910">
                <a:moveTo>
                  <a:pt x="0" y="0"/>
                </a:moveTo>
                <a:lnTo>
                  <a:pt x="714910" y="0"/>
                </a:lnTo>
                <a:lnTo>
                  <a:pt x="714910" y="739099"/>
                </a:lnTo>
                <a:lnTo>
                  <a:pt x="0" y="73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203901" y="4873287"/>
            <a:ext cx="3791263" cy="3638655"/>
          </a:xfrm>
          <a:prstGeom prst="rect">
            <a:avLst/>
          </a:prstGeom>
        </p:spPr>
        <p:txBody>
          <a:bodyPr anchor="t" rtlCol="false" tIns="0" lIns="0" bIns="0" rIns="0">
            <a:spAutoFit/>
          </a:bodyPr>
          <a:lstStyle/>
          <a:p>
            <a:pPr>
              <a:lnSpc>
                <a:spcPts val="3669"/>
              </a:lnSpc>
              <a:spcBef>
                <a:spcPct val="0"/>
              </a:spcBef>
            </a:pPr>
            <a:r>
              <a:rPr lang="en-US" sz="2620">
                <a:solidFill>
                  <a:srgbClr val="1C2A42"/>
                </a:solidFill>
                <a:latin typeface="Montserrat Extra-Bold"/>
              </a:rPr>
              <a:t>The Decision Tree (ID3 Tree), Decision Tree (Cart), Random Forest, and Xgboost algorithms consistently perform well with high accuracy scores.</a:t>
            </a:r>
          </a:p>
        </p:txBody>
      </p:sp>
      <p:sp>
        <p:nvSpPr>
          <p:cNvPr name="TextBox 25" id="25"/>
          <p:cNvSpPr txBox="true"/>
          <p:nvPr/>
        </p:nvSpPr>
        <p:spPr>
          <a:xfrm rot="0">
            <a:off x="6585808" y="6678327"/>
            <a:ext cx="2104244" cy="339737"/>
          </a:xfrm>
          <a:prstGeom prst="rect">
            <a:avLst/>
          </a:prstGeom>
        </p:spPr>
        <p:txBody>
          <a:bodyPr anchor="t" rtlCol="false" tIns="0" lIns="0" bIns="0" rIns="0">
            <a:spAutoFit/>
          </a:bodyPr>
          <a:lstStyle/>
          <a:p>
            <a:pPr algn="ctr">
              <a:lnSpc>
                <a:spcPts val="2795"/>
              </a:lnSpc>
              <a:spcBef>
                <a:spcPct val="0"/>
              </a:spcBef>
            </a:pPr>
            <a:r>
              <a:rPr lang="en-US" sz="1996">
                <a:solidFill>
                  <a:srgbClr val="FFFFFF"/>
                </a:solidFill>
                <a:latin typeface="Montserrat Classic Bold"/>
              </a:rPr>
              <a:t>Check Detail</a:t>
            </a:r>
          </a:p>
        </p:txBody>
      </p:sp>
      <p:sp>
        <p:nvSpPr>
          <p:cNvPr name="TextBox 26" id="26"/>
          <p:cNvSpPr txBox="true"/>
          <p:nvPr/>
        </p:nvSpPr>
        <p:spPr>
          <a:xfrm rot="0">
            <a:off x="10853321" y="6678327"/>
            <a:ext cx="2104244" cy="339737"/>
          </a:xfrm>
          <a:prstGeom prst="rect">
            <a:avLst/>
          </a:prstGeom>
        </p:spPr>
        <p:txBody>
          <a:bodyPr anchor="t" rtlCol="false" tIns="0" lIns="0" bIns="0" rIns="0">
            <a:spAutoFit/>
          </a:bodyPr>
          <a:lstStyle/>
          <a:p>
            <a:pPr algn="ctr">
              <a:lnSpc>
                <a:spcPts val="2795"/>
              </a:lnSpc>
              <a:spcBef>
                <a:spcPct val="0"/>
              </a:spcBef>
            </a:pPr>
            <a:r>
              <a:rPr lang="en-US" sz="1996">
                <a:solidFill>
                  <a:srgbClr val="FFFFFF"/>
                </a:solidFill>
                <a:latin typeface="Montserrat Classic Bold"/>
              </a:rPr>
              <a:t>Check Detail</a:t>
            </a:r>
          </a:p>
        </p:txBody>
      </p:sp>
      <p:sp>
        <p:nvSpPr>
          <p:cNvPr name="TextBox 27" id="27"/>
          <p:cNvSpPr txBox="true"/>
          <p:nvPr/>
        </p:nvSpPr>
        <p:spPr>
          <a:xfrm rot="0">
            <a:off x="1028700" y="866775"/>
            <a:ext cx="7063178" cy="1366252"/>
          </a:xfrm>
          <a:prstGeom prst="rect">
            <a:avLst/>
          </a:prstGeom>
        </p:spPr>
        <p:txBody>
          <a:bodyPr anchor="t" rtlCol="false" tIns="0" lIns="0" bIns="0" rIns="0">
            <a:spAutoFit/>
          </a:bodyPr>
          <a:lstStyle/>
          <a:p>
            <a:pPr>
              <a:lnSpc>
                <a:spcPts val="11129"/>
              </a:lnSpc>
              <a:spcBef>
                <a:spcPct val="0"/>
              </a:spcBef>
            </a:pPr>
            <a:r>
              <a:rPr lang="en-US" sz="7949">
                <a:solidFill>
                  <a:srgbClr val="1C2A42"/>
                </a:solidFill>
                <a:latin typeface="Lato Bold Bold"/>
              </a:rPr>
              <a:t>CONCLUSION</a:t>
            </a:r>
          </a:p>
        </p:txBody>
      </p:sp>
      <p:sp>
        <p:nvSpPr>
          <p:cNvPr name="TextBox 28" id="28"/>
          <p:cNvSpPr txBox="true"/>
          <p:nvPr/>
        </p:nvSpPr>
        <p:spPr>
          <a:xfrm rot="0">
            <a:off x="6231236" y="5095875"/>
            <a:ext cx="3006374" cy="2267077"/>
          </a:xfrm>
          <a:prstGeom prst="rect">
            <a:avLst/>
          </a:prstGeom>
        </p:spPr>
        <p:txBody>
          <a:bodyPr anchor="t" rtlCol="false" tIns="0" lIns="0" bIns="0" rIns="0">
            <a:spAutoFit/>
          </a:bodyPr>
          <a:lstStyle/>
          <a:p>
            <a:pPr algn="ctr">
              <a:lnSpc>
                <a:spcPts val="3668"/>
              </a:lnSpc>
              <a:spcBef>
                <a:spcPct val="0"/>
              </a:spcBef>
            </a:pPr>
            <a:r>
              <a:rPr lang="en-US" sz="2620">
                <a:solidFill>
                  <a:srgbClr val="1C2A42"/>
                </a:solidFill>
                <a:latin typeface="Montserrat Extra-Bold"/>
              </a:rPr>
              <a:t>The Decision Tree (ID3 Tree) algorithm has the fastest running time.</a:t>
            </a:r>
          </a:p>
        </p:txBody>
      </p:sp>
      <p:sp>
        <p:nvSpPr>
          <p:cNvPr name="TextBox 29" id="29"/>
          <p:cNvSpPr txBox="true"/>
          <p:nvPr/>
        </p:nvSpPr>
        <p:spPr>
          <a:xfrm rot="0">
            <a:off x="11227090" y="4721436"/>
            <a:ext cx="3962280" cy="3638677"/>
          </a:xfrm>
          <a:prstGeom prst="rect">
            <a:avLst/>
          </a:prstGeom>
        </p:spPr>
        <p:txBody>
          <a:bodyPr anchor="t" rtlCol="false" tIns="0" lIns="0" bIns="0" rIns="0">
            <a:spAutoFit/>
          </a:bodyPr>
          <a:lstStyle/>
          <a:p>
            <a:pPr algn="ctr">
              <a:lnSpc>
                <a:spcPts val="3667"/>
              </a:lnSpc>
              <a:spcBef>
                <a:spcPct val="0"/>
              </a:spcBef>
            </a:pPr>
            <a:r>
              <a:rPr lang="en-US" sz="2619">
                <a:solidFill>
                  <a:srgbClr val="1C2A42"/>
                </a:solidFill>
                <a:latin typeface="Montserrat Extra-Bold"/>
              </a:rPr>
              <a:t>Therefore, the Decision Tree (ID3 Tree) algorithm is the recommended choice, followed by Decision Tree (Cart), Random Forest, and Xgboost.</a:t>
            </a:r>
          </a:p>
        </p:txBody>
      </p:sp>
      <p:sp>
        <p:nvSpPr>
          <p:cNvPr name="Freeform 30" id="30"/>
          <p:cNvSpPr/>
          <p:nvPr/>
        </p:nvSpPr>
        <p:spPr>
          <a:xfrm flipH="false" flipV="false" rot="0">
            <a:off x="0" y="7283396"/>
            <a:ext cx="1963141" cy="3268806"/>
          </a:xfrm>
          <a:custGeom>
            <a:avLst/>
            <a:gdLst/>
            <a:ahLst/>
            <a:cxnLst/>
            <a:rect r="r" b="b" t="t" l="l"/>
            <a:pathLst>
              <a:path h="3268806" w="1963141">
                <a:moveTo>
                  <a:pt x="0" y="0"/>
                </a:moveTo>
                <a:lnTo>
                  <a:pt x="1963141" y="0"/>
                </a:lnTo>
                <a:lnTo>
                  <a:pt x="1963141" y="3268806"/>
                </a:lnTo>
                <a:lnTo>
                  <a:pt x="0" y="3268806"/>
                </a:lnTo>
                <a:lnTo>
                  <a:pt x="0" y="0"/>
                </a:lnTo>
                <a:close/>
              </a:path>
            </a:pathLst>
          </a:custGeom>
          <a:blipFill>
            <a:blip r:embed="rId6">
              <a:extLst>
                <a:ext uri="{96DAC541-7B7A-43D3-8B79-37D633B846F1}">
                  <asvg:svgBlip xmlns:asvg="http://schemas.microsoft.com/office/drawing/2016/SVG/main" r:embed="rId7"/>
                </a:ext>
              </a:extLst>
            </a:blip>
            <a:stretch>
              <a:fillRect l="-33750" t="0" r="0" b="-38195"/>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0">
            <a:off x="0" y="-289464"/>
            <a:ext cx="18288000" cy="7590291"/>
            <a:chOff x="0" y="0"/>
            <a:chExt cx="24384000" cy="10120388"/>
          </a:xfrm>
        </p:grpSpPr>
        <p:pic>
          <p:nvPicPr>
            <p:cNvPr name="Picture 3" id="3"/>
            <p:cNvPicPr>
              <a:picLocks noChangeAspect="true"/>
            </p:cNvPicPr>
            <p:nvPr/>
          </p:nvPicPr>
          <p:blipFill>
            <a:blip r:embed="rId2"/>
            <a:srcRect l="0" t="15460" r="0" b="22243"/>
            <a:stretch>
              <a:fillRect/>
            </a:stretch>
          </p:blipFill>
          <p:spPr>
            <a:xfrm flipH="false" flipV="false">
              <a:off x="0" y="0"/>
              <a:ext cx="24384000" cy="10120388"/>
            </a:xfrm>
            <a:prstGeom prst="rect">
              <a:avLst/>
            </a:prstGeom>
          </p:spPr>
        </p:pic>
      </p:grpSp>
      <p:grpSp>
        <p:nvGrpSpPr>
          <p:cNvPr name="Group 4" id="4"/>
          <p:cNvGrpSpPr/>
          <p:nvPr/>
        </p:nvGrpSpPr>
        <p:grpSpPr>
          <a:xfrm rot="5400000">
            <a:off x="1611823" y="3531677"/>
            <a:ext cx="5311443" cy="8535088"/>
            <a:chOff x="0" y="0"/>
            <a:chExt cx="1398899" cy="2247924"/>
          </a:xfrm>
        </p:grpSpPr>
        <p:sp>
          <p:nvSpPr>
            <p:cNvPr name="Freeform 5" id="5"/>
            <p:cNvSpPr/>
            <p:nvPr/>
          </p:nvSpPr>
          <p:spPr>
            <a:xfrm flipH="false" flipV="false" rot="0">
              <a:off x="0" y="0"/>
              <a:ext cx="1398899" cy="2247924"/>
            </a:xfrm>
            <a:custGeom>
              <a:avLst/>
              <a:gdLst/>
              <a:ahLst/>
              <a:cxnLst/>
              <a:rect r="r" b="b" t="t" l="l"/>
              <a:pathLst>
                <a:path h="2247924" w="1398899">
                  <a:moveTo>
                    <a:pt x="0" y="0"/>
                  </a:moveTo>
                  <a:lnTo>
                    <a:pt x="1398899" y="0"/>
                  </a:lnTo>
                  <a:lnTo>
                    <a:pt x="1398899" y="2247924"/>
                  </a:lnTo>
                  <a:lnTo>
                    <a:pt x="0" y="2247924"/>
                  </a:lnTo>
                  <a:close/>
                </a:path>
              </a:pathLst>
            </a:custGeom>
            <a:solidFill>
              <a:srgbClr val="11324D"/>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834279" y="5536838"/>
            <a:ext cx="6511605" cy="1038187"/>
          </a:xfrm>
          <a:prstGeom prst="rect">
            <a:avLst/>
          </a:prstGeom>
        </p:spPr>
        <p:txBody>
          <a:bodyPr anchor="t" rtlCol="false" tIns="0" lIns="0" bIns="0" rIns="0">
            <a:spAutoFit/>
          </a:bodyPr>
          <a:lstStyle/>
          <a:p>
            <a:pPr>
              <a:lnSpc>
                <a:spcPts val="8400"/>
              </a:lnSpc>
            </a:pPr>
            <a:r>
              <a:rPr lang="en-US" sz="6000">
                <a:solidFill>
                  <a:srgbClr val="FBF7F0"/>
                </a:solidFill>
                <a:latin typeface="Lato Bold"/>
              </a:rPr>
              <a:t>CONTACT US</a:t>
            </a:r>
          </a:p>
        </p:txBody>
      </p:sp>
      <p:sp>
        <p:nvSpPr>
          <p:cNvPr name="Freeform 8" id="8"/>
          <p:cNvSpPr/>
          <p:nvPr/>
        </p:nvSpPr>
        <p:spPr>
          <a:xfrm flipH="false" flipV="false" rot="0">
            <a:off x="834279" y="7408013"/>
            <a:ext cx="406994" cy="406994"/>
          </a:xfrm>
          <a:custGeom>
            <a:avLst/>
            <a:gdLst/>
            <a:ahLst/>
            <a:cxnLst/>
            <a:rect r="r" b="b" t="t" l="l"/>
            <a:pathLst>
              <a:path h="406994" w="406994">
                <a:moveTo>
                  <a:pt x="0" y="0"/>
                </a:moveTo>
                <a:lnTo>
                  <a:pt x="406994" y="0"/>
                </a:lnTo>
                <a:lnTo>
                  <a:pt x="406994" y="406994"/>
                </a:lnTo>
                <a:lnTo>
                  <a:pt x="0" y="406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34279" y="8001556"/>
            <a:ext cx="406994" cy="406994"/>
          </a:xfrm>
          <a:custGeom>
            <a:avLst/>
            <a:gdLst/>
            <a:ahLst/>
            <a:cxnLst/>
            <a:rect r="r" b="b" t="t" l="l"/>
            <a:pathLst>
              <a:path h="406994" w="406994">
                <a:moveTo>
                  <a:pt x="0" y="0"/>
                </a:moveTo>
                <a:lnTo>
                  <a:pt x="406994" y="0"/>
                </a:lnTo>
                <a:lnTo>
                  <a:pt x="406994" y="406994"/>
                </a:lnTo>
                <a:lnTo>
                  <a:pt x="0" y="4069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34279" y="6803625"/>
            <a:ext cx="406994" cy="406994"/>
          </a:xfrm>
          <a:custGeom>
            <a:avLst/>
            <a:gdLst/>
            <a:ahLst/>
            <a:cxnLst/>
            <a:rect r="r" b="b" t="t" l="l"/>
            <a:pathLst>
              <a:path h="406994" w="406994">
                <a:moveTo>
                  <a:pt x="0" y="0"/>
                </a:moveTo>
                <a:lnTo>
                  <a:pt x="406994" y="0"/>
                </a:lnTo>
                <a:lnTo>
                  <a:pt x="406994" y="406994"/>
                </a:lnTo>
                <a:lnTo>
                  <a:pt x="0" y="4069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486358" y="6785136"/>
            <a:ext cx="5996142" cy="399023"/>
          </a:xfrm>
          <a:prstGeom prst="rect">
            <a:avLst/>
          </a:prstGeom>
        </p:spPr>
        <p:txBody>
          <a:bodyPr anchor="t" rtlCol="false" tIns="0" lIns="0" bIns="0" rIns="0">
            <a:spAutoFit/>
          </a:bodyPr>
          <a:lstStyle/>
          <a:p>
            <a:pPr algn="just">
              <a:lnSpc>
                <a:spcPts val="3206"/>
              </a:lnSpc>
            </a:pPr>
            <a:r>
              <a:rPr lang="en-US" sz="2290">
                <a:solidFill>
                  <a:srgbClr val="FBF7F0"/>
                </a:solidFill>
                <a:latin typeface="Lato"/>
              </a:rPr>
              <a:t>UIT - GROUP 6</a:t>
            </a:r>
          </a:p>
        </p:txBody>
      </p:sp>
      <p:sp>
        <p:nvSpPr>
          <p:cNvPr name="AutoShape 12" id="12"/>
          <p:cNvSpPr/>
          <p:nvPr/>
        </p:nvSpPr>
        <p:spPr>
          <a:xfrm>
            <a:off x="834279" y="8804522"/>
            <a:ext cx="7200667" cy="0"/>
          </a:xfrm>
          <a:prstGeom prst="line">
            <a:avLst/>
          </a:prstGeom>
          <a:ln cap="flat" w="9525">
            <a:solidFill>
              <a:srgbClr val="FBF7F0"/>
            </a:solidFill>
            <a:prstDash val="solid"/>
            <a:headEnd type="none" len="sm" w="sm"/>
            <a:tailEnd type="none" len="sm" w="sm"/>
          </a:ln>
        </p:spPr>
      </p:sp>
      <p:sp>
        <p:nvSpPr>
          <p:cNvPr name="AutoShape 13" id="13"/>
          <p:cNvSpPr/>
          <p:nvPr/>
        </p:nvSpPr>
        <p:spPr>
          <a:xfrm rot="-5400000">
            <a:off x="13182501" y="6210201"/>
            <a:ext cx="8144072" cy="0"/>
          </a:xfrm>
          <a:prstGeom prst="line">
            <a:avLst/>
          </a:prstGeom>
          <a:ln cap="flat" w="9525">
            <a:solidFill>
              <a:srgbClr val="FBF7F0"/>
            </a:solidFill>
            <a:prstDash val="solid"/>
            <a:headEnd type="none" len="sm" w="sm"/>
            <a:tailEnd type="none" len="sm" w="sm"/>
          </a:ln>
        </p:spPr>
      </p:sp>
      <p:sp>
        <p:nvSpPr>
          <p:cNvPr name="TextBox 14" id="14"/>
          <p:cNvSpPr txBox="true"/>
          <p:nvPr/>
        </p:nvSpPr>
        <p:spPr>
          <a:xfrm rot="0">
            <a:off x="1486358" y="7389524"/>
            <a:ext cx="2887625" cy="399023"/>
          </a:xfrm>
          <a:prstGeom prst="rect">
            <a:avLst/>
          </a:prstGeom>
        </p:spPr>
        <p:txBody>
          <a:bodyPr anchor="t" rtlCol="false" tIns="0" lIns="0" bIns="0" rIns="0">
            <a:spAutoFit/>
          </a:bodyPr>
          <a:lstStyle/>
          <a:p>
            <a:pPr algn="just">
              <a:lnSpc>
                <a:spcPts val="3206"/>
              </a:lnSpc>
            </a:pPr>
            <a:r>
              <a:rPr lang="en-US" sz="2290">
                <a:solidFill>
                  <a:srgbClr val="FBF7F0"/>
                </a:solidFill>
                <a:latin typeface="Lato"/>
              </a:rPr>
              <a:t>035 720 3489</a:t>
            </a:r>
          </a:p>
        </p:txBody>
      </p:sp>
      <p:sp>
        <p:nvSpPr>
          <p:cNvPr name="TextBox 15" id="15"/>
          <p:cNvSpPr txBox="true"/>
          <p:nvPr/>
        </p:nvSpPr>
        <p:spPr>
          <a:xfrm rot="0">
            <a:off x="1486358" y="7983067"/>
            <a:ext cx="4620163" cy="399023"/>
          </a:xfrm>
          <a:prstGeom prst="rect">
            <a:avLst/>
          </a:prstGeom>
        </p:spPr>
        <p:txBody>
          <a:bodyPr anchor="t" rtlCol="false" tIns="0" lIns="0" bIns="0" rIns="0">
            <a:spAutoFit/>
          </a:bodyPr>
          <a:lstStyle/>
          <a:p>
            <a:pPr algn="just">
              <a:lnSpc>
                <a:spcPts val="3206"/>
              </a:lnSpc>
            </a:pPr>
            <a:r>
              <a:rPr lang="en-US" sz="2290">
                <a:solidFill>
                  <a:srgbClr val="FBF7F0"/>
                </a:solidFill>
                <a:latin typeface="Lato"/>
              </a:rPr>
              <a:t>20522079@gm.uit.edu.vn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49708" y="9534922"/>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028700" y="8302951"/>
            <a:ext cx="16230600" cy="169519"/>
          </a:xfrm>
          <a:prstGeom prst="rect">
            <a:avLst/>
          </a:prstGeom>
          <a:solidFill>
            <a:srgbClr val="FFFFFF"/>
          </a:solidFill>
        </p:spPr>
      </p:sp>
      <p:sp>
        <p:nvSpPr>
          <p:cNvPr name="AutoShape 7" id="7"/>
          <p:cNvSpPr/>
          <p:nvPr/>
        </p:nvSpPr>
        <p:spPr>
          <a:xfrm rot="0">
            <a:off x="1028700" y="1814529"/>
            <a:ext cx="16230600" cy="169519"/>
          </a:xfrm>
          <a:prstGeom prst="rect">
            <a:avLst/>
          </a:prstGeom>
          <a:solidFill>
            <a:srgbClr val="FFFFFF"/>
          </a:solidFill>
        </p:spPr>
      </p:sp>
      <p:sp>
        <p:nvSpPr>
          <p:cNvPr name="Freeform 8" id="8"/>
          <p:cNvSpPr/>
          <p:nvPr/>
        </p:nvSpPr>
        <p:spPr>
          <a:xfrm flipH="false" flipV="false" rot="0">
            <a:off x="1507169" y="0"/>
            <a:ext cx="8245305" cy="10287000"/>
          </a:xfrm>
          <a:custGeom>
            <a:avLst/>
            <a:gdLst/>
            <a:ahLst/>
            <a:cxnLst/>
            <a:rect r="r" b="b" t="t" l="l"/>
            <a:pathLst>
              <a:path h="10287000" w="8245305">
                <a:moveTo>
                  <a:pt x="0" y="0"/>
                </a:moveTo>
                <a:lnTo>
                  <a:pt x="8245305" y="0"/>
                </a:lnTo>
                <a:lnTo>
                  <a:pt x="8245305" y="10287000"/>
                </a:lnTo>
                <a:lnTo>
                  <a:pt x="0" y="10287000"/>
                </a:lnTo>
                <a:lnTo>
                  <a:pt x="0" y="0"/>
                </a:lnTo>
                <a:close/>
              </a:path>
            </a:pathLst>
          </a:custGeom>
          <a:blipFill>
            <a:blip r:embed="rId6"/>
            <a:stretch>
              <a:fillRect l="0" t="0" r="0" b="0"/>
            </a:stretch>
          </a:blipFill>
        </p:spPr>
      </p:sp>
      <p:sp>
        <p:nvSpPr>
          <p:cNvPr name="TextBox 9" id="9"/>
          <p:cNvSpPr txBox="true"/>
          <p:nvPr/>
        </p:nvSpPr>
        <p:spPr>
          <a:xfrm rot="0">
            <a:off x="10852200" y="3038129"/>
            <a:ext cx="6407100" cy="3560507"/>
          </a:xfrm>
          <a:prstGeom prst="rect">
            <a:avLst/>
          </a:prstGeom>
        </p:spPr>
        <p:txBody>
          <a:bodyPr anchor="t" rtlCol="false" tIns="0" lIns="0" bIns="0" rIns="0">
            <a:spAutoFit/>
          </a:bodyPr>
          <a:lstStyle/>
          <a:p>
            <a:pPr algn="ctr">
              <a:lnSpc>
                <a:spcPts val="9444"/>
              </a:lnSpc>
            </a:pPr>
            <a:r>
              <a:rPr lang="en-US" sz="6746">
                <a:solidFill>
                  <a:srgbClr val="FFFFFF"/>
                </a:solidFill>
                <a:latin typeface="Lato Bold"/>
              </a:rPr>
              <a:t>The number of crimes for each type of offense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949194" y="0"/>
            <a:ext cx="8663622" cy="10543856"/>
          </a:xfrm>
          <a:custGeom>
            <a:avLst/>
            <a:gdLst/>
            <a:ahLst/>
            <a:cxnLst/>
            <a:rect r="r" b="b" t="t" l="l"/>
            <a:pathLst>
              <a:path h="10543856" w="8663622">
                <a:moveTo>
                  <a:pt x="0" y="0"/>
                </a:moveTo>
                <a:lnTo>
                  <a:pt x="8663622" y="0"/>
                </a:lnTo>
                <a:lnTo>
                  <a:pt x="8663622" y="10543856"/>
                </a:lnTo>
                <a:lnTo>
                  <a:pt x="0" y="10543856"/>
                </a:lnTo>
                <a:lnTo>
                  <a:pt x="0" y="0"/>
                </a:lnTo>
                <a:close/>
              </a:path>
            </a:pathLst>
          </a:custGeom>
          <a:blipFill>
            <a:blip r:embed="rId4"/>
            <a:stretch>
              <a:fillRect l="0" t="0" r="0" b="0"/>
            </a:stretch>
          </a:blipFill>
        </p:spPr>
      </p:sp>
      <p:sp>
        <p:nvSpPr>
          <p:cNvPr name="TextBox 8" id="8"/>
          <p:cNvSpPr txBox="true"/>
          <p:nvPr/>
        </p:nvSpPr>
        <p:spPr>
          <a:xfrm rot="0">
            <a:off x="1069520" y="3513236"/>
            <a:ext cx="6636930" cy="978088"/>
          </a:xfrm>
          <a:prstGeom prst="rect">
            <a:avLst/>
          </a:prstGeom>
        </p:spPr>
        <p:txBody>
          <a:bodyPr anchor="t" rtlCol="false" tIns="0" lIns="0" bIns="0" rIns="0">
            <a:spAutoFit/>
          </a:bodyPr>
          <a:lstStyle/>
          <a:p>
            <a:pPr>
              <a:lnSpc>
                <a:spcPts val="7314"/>
              </a:lnSpc>
            </a:pPr>
            <a:r>
              <a:rPr lang="en-US" sz="7464" spc="-440">
                <a:solidFill>
                  <a:srgbClr val="263F6B"/>
                </a:solidFill>
                <a:latin typeface="Montserrat Extra-Bold Italics"/>
              </a:rPr>
              <a:t>THEFT TYPES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8231889">
            <a:off x="-10109114" y="6176620"/>
            <a:ext cx="16230600" cy="10441156"/>
          </a:xfrm>
          <a:prstGeom prst="rect">
            <a:avLst/>
          </a:prstGeom>
          <a:solidFill>
            <a:srgbClr val="213559"/>
          </a:solidFill>
        </p:spPr>
      </p:sp>
      <p:sp>
        <p:nvSpPr>
          <p:cNvPr name="AutoShape 4" id="4"/>
          <p:cNvSpPr/>
          <p:nvPr/>
        </p:nvSpPr>
        <p:spPr>
          <a:xfrm rot="-8231889">
            <a:off x="-10507643" y="6538090"/>
            <a:ext cx="16230600" cy="10441156"/>
          </a:xfrm>
          <a:prstGeom prst="rect">
            <a:avLst/>
          </a:prstGeom>
          <a:solidFill>
            <a:srgbClr val="263F6B"/>
          </a:solidFill>
        </p:spPr>
      </p:sp>
      <p:sp>
        <p:nvSpPr>
          <p:cNvPr name="Freeform 5" id="5"/>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144000" y="0"/>
            <a:ext cx="7346786" cy="12110086"/>
          </a:xfrm>
          <a:custGeom>
            <a:avLst/>
            <a:gdLst/>
            <a:ahLst/>
            <a:cxnLst/>
            <a:rect r="r" b="b" t="t" l="l"/>
            <a:pathLst>
              <a:path h="12110086" w="7346786">
                <a:moveTo>
                  <a:pt x="0" y="0"/>
                </a:moveTo>
                <a:lnTo>
                  <a:pt x="7346786" y="0"/>
                </a:lnTo>
                <a:lnTo>
                  <a:pt x="7346786" y="12110086"/>
                </a:lnTo>
                <a:lnTo>
                  <a:pt x="0" y="12110086"/>
                </a:lnTo>
                <a:lnTo>
                  <a:pt x="0" y="0"/>
                </a:lnTo>
                <a:close/>
              </a:path>
            </a:pathLst>
          </a:custGeom>
          <a:blipFill>
            <a:blip r:embed="rId4"/>
            <a:stretch>
              <a:fillRect l="0" t="0" r="0" b="0"/>
            </a:stretch>
          </a:blipFill>
        </p:spPr>
      </p:sp>
      <p:sp>
        <p:nvSpPr>
          <p:cNvPr name="TextBox 8" id="8"/>
          <p:cNvSpPr txBox="true"/>
          <p:nvPr/>
        </p:nvSpPr>
        <p:spPr>
          <a:xfrm rot="0">
            <a:off x="2849836" y="3435457"/>
            <a:ext cx="4853547" cy="1900025"/>
          </a:xfrm>
          <a:prstGeom prst="rect">
            <a:avLst/>
          </a:prstGeom>
        </p:spPr>
        <p:txBody>
          <a:bodyPr anchor="t" rtlCol="false" tIns="0" lIns="0" bIns="0" rIns="0">
            <a:spAutoFit/>
          </a:bodyPr>
          <a:lstStyle/>
          <a:p>
            <a:pPr>
              <a:lnSpc>
                <a:spcPts val="7314"/>
              </a:lnSpc>
            </a:pPr>
            <a:r>
              <a:rPr lang="en-US" sz="7464" spc="-440">
                <a:solidFill>
                  <a:srgbClr val="263F6B"/>
                </a:solidFill>
                <a:latin typeface="Montserrat Extra-Bold Italics"/>
              </a:rPr>
              <a:t>BATTERY TYPES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DAFlEDO38_I</dc:identifier>
  <dcterms:modified xsi:type="dcterms:W3CDTF">2011-08-01T06:04:30Z</dcterms:modified>
  <cp:revision>1</cp:revision>
  <dc:title>Datamining - Final report</dc:title>
</cp:coreProperties>
</file>